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33"/>
  </p:notesMasterIdLst>
  <p:sldIdLst>
    <p:sldId id="458" r:id="rId2"/>
    <p:sldId id="613" r:id="rId3"/>
    <p:sldId id="614" r:id="rId4"/>
    <p:sldId id="416" r:id="rId5"/>
    <p:sldId id="593" r:id="rId6"/>
    <p:sldId id="594" r:id="rId7"/>
    <p:sldId id="421" r:id="rId8"/>
    <p:sldId id="518" r:id="rId9"/>
    <p:sldId id="606" r:id="rId10"/>
    <p:sldId id="612" r:id="rId11"/>
    <p:sldId id="610" r:id="rId12"/>
    <p:sldId id="563" r:id="rId13"/>
    <p:sldId id="616" r:id="rId14"/>
    <p:sldId id="617" r:id="rId15"/>
    <p:sldId id="569" r:id="rId16"/>
    <p:sldId id="570" r:id="rId17"/>
    <p:sldId id="571" r:id="rId18"/>
    <p:sldId id="618" r:id="rId19"/>
    <p:sldId id="609" r:id="rId20"/>
    <p:sldId id="619" r:id="rId21"/>
    <p:sldId id="576" r:id="rId22"/>
    <p:sldId id="581" r:id="rId23"/>
    <p:sldId id="582" r:id="rId24"/>
    <p:sldId id="579" r:id="rId25"/>
    <p:sldId id="588" r:id="rId26"/>
    <p:sldId id="589" r:id="rId27"/>
    <p:sldId id="590" r:id="rId28"/>
    <p:sldId id="583" r:id="rId29"/>
    <p:sldId id="584" r:id="rId30"/>
    <p:sldId id="634" r:id="rId31"/>
    <p:sldId id="43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0BE92B-D672-41C2-A867-42B4A45821BB}">
          <p14:sldIdLst>
            <p14:sldId id="458"/>
            <p14:sldId id="613"/>
            <p14:sldId id="614"/>
            <p14:sldId id="416"/>
            <p14:sldId id="593"/>
            <p14:sldId id="594"/>
            <p14:sldId id="421"/>
            <p14:sldId id="518"/>
            <p14:sldId id="606"/>
            <p14:sldId id="612"/>
            <p14:sldId id="610"/>
            <p14:sldId id="563"/>
            <p14:sldId id="616"/>
            <p14:sldId id="617"/>
            <p14:sldId id="569"/>
            <p14:sldId id="570"/>
            <p14:sldId id="571"/>
            <p14:sldId id="618"/>
            <p14:sldId id="609"/>
            <p14:sldId id="619"/>
            <p14:sldId id="576"/>
            <p14:sldId id="581"/>
            <p14:sldId id="582"/>
            <p14:sldId id="579"/>
            <p14:sldId id="588"/>
            <p14:sldId id="589"/>
            <p14:sldId id="590"/>
            <p14:sldId id="583"/>
            <p14:sldId id="584"/>
            <p14:sldId id="634"/>
          </p14:sldIdLst>
        </p14:section>
        <p14:section name="Untitled Section" id="{17772FCC-9E4C-49BA-8FC1-8AA61B0830F0}">
          <p14:sldIdLst>
            <p14:sldId id="43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9D5"/>
    <a:srgbClr val="CC00FF"/>
    <a:srgbClr val="FFCCFF"/>
    <a:srgbClr val="FF66CC"/>
    <a:srgbClr val="CC0066"/>
    <a:srgbClr val="0711CF"/>
    <a:srgbClr val="FFCC99"/>
    <a:srgbClr val="3AC7DE"/>
    <a:srgbClr val="FF0066"/>
    <a:srgbClr val="B4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Word]Sheet1'!$B$1</c:f>
              <c:strCache>
                <c:ptCount val="1"/>
                <c:pt idx="0">
                  <c:v>ዕቅድ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Power Geez Unicode1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Word]Sheet1'!$A$2:$A$9</c:f>
              <c:strCache>
                <c:ptCount val="8"/>
                <c:pt idx="0">
                  <c:v>የአሰልጣኞች ስልጠና</c:v>
                </c:pt>
                <c:pt idx="1">
                  <c:v>የዳኞች ስልጠና </c:v>
                </c:pt>
                <c:pt idx="2">
                  <c:v>የዓቃቤ ሕግ ስልጠና</c:v>
                </c:pt>
                <c:pt idx="3">
                  <c:v>የሬጅስትራሮች ሥልጠና</c:v>
                </c:pt>
                <c:pt idx="4">
                  <c:v>ተከላካይ ጠበቆች ስልጠና </c:v>
                </c:pt>
                <c:pt idx="5">
                  <c:v>የፖሊሶች ስልጠና</c:v>
                </c:pt>
                <c:pt idx="6">
                  <c:v>የአመራር ሥልጠና </c:v>
                </c:pt>
                <c:pt idx="7">
                  <c:v>ልዩ ስልጠና</c:v>
                </c:pt>
              </c:strCache>
            </c:strRef>
          </c:cat>
          <c:val>
            <c:numRef>
              <c:f>'[Chart 2 in Microsoft Word]Sheet1'!$B$2:$B$9</c:f>
              <c:numCache>
                <c:formatCode>General</c:formatCode>
                <c:ptCount val="8"/>
                <c:pt idx="0">
                  <c:v>100</c:v>
                </c:pt>
                <c:pt idx="1">
                  <c:v>625</c:v>
                </c:pt>
                <c:pt idx="2">
                  <c:v>475</c:v>
                </c:pt>
                <c:pt idx="3">
                  <c:v>120</c:v>
                </c:pt>
                <c:pt idx="4">
                  <c:v>90</c:v>
                </c:pt>
                <c:pt idx="5">
                  <c:v>170</c:v>
                </c:pt>
                <c:pt idx="6">
                  <c:v>50</c:v>
                </c:pt>
                <c:pt idx="7">
                  <c:v>300</c:v>
                </c:pt>
              </c:numCache>
            </c:numRef>
          </c:val>
        </c:ser>
        <c:ser>
          <c:idx val="1"/>
          <c:order val="1"/>
          <c:tx>
            <c:strRef>
              <c:f>'[Chart 2 in Microsoft Word]Sheet1'!$C$1</c:f>
              <c:strCache>
                <c:ptCount val="1"/>
                <c:pt idx="0">
                  <c:v>አፈፃፀም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3009D5"/>
                    </a:solidFill>
                    <a:latin typeface="Power Geez Unicode1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Word]Sheet1'!$A$2:$A$9</c:f>
              <c:strCache>
                <c:ptCount val="8"/>
                <c:pt idx="0">
                  <c:v>የአሰልጣኞች ስልጠና</c:v>
                </c:pt>
                <c:pt idx="1">
                  <c:v>የዳኞች ስልጠና </c:v>
                </c:pt>
                <c:pt idx="2">
                  <c:v>የዓቃቤ ሕግ ስልጠና</c:v>
                </c:pt>
                <c:pt idx="3">
                  <c:v>የሬጅስትራሮች ሥልጠና</c:v>
                </c:pt>
                <c:pt idx="4">
                  <c:v>ተከላካይ ጠበቆች ስልጠና </c:v>
                </c:pt>
                <c:pt idx="5">
                  <c:v>የፖሊሶች ስልጠና</c:v>
                </c:pt>
                <c:pt idx="6">
                  <c:v>የአመራር ሥልጠና </c:v>
                </c:pt>
                <c:pt idx="7">
                  <c:v>ልዩ ስልጠና</c:v>
                </c:pt>
              </c:strCache>
            </c:strRef>
          </c:cat>
          <c:val>
            <c:numRef>
              <c:f>'[Chart 2 in Microsoft Word]Sheet1'!$C$2:$C$9</c:f>
              <c:numCache>
                <c:formatCode>General</c:formatCode>
                <c:ptCount val="8"/>
                <c:pt idx="0">
                  <c:v>66</c:v>
                </c:pt>
                <c:pt idx="1">
                  <c:v>517</c:v>
                </c:pt>
                <c:pt idx="2">
                  <c:v>430</c:v>
                </c:pt>
                <c:pt idx="3">
                  <c:v>98</c:v>
                </c:pt>
                <c:pt idx="4">
                  <c:v>78</c:v>
                </c:pt>
                <c:pt idx="5">
                  <c:v>189</c:v>
                </c:pt>
                <c:pt idx="6">
                  <c:v>35</c:v>
                </c:pt>
                <c:pt idx="7">
                  <c:v>54</c:v>
                </c:pt>
              </c:numCache>
            </c:numRef>
          </c:val>
        </c:ser>
        <c:ser>
          <c:idx val="2"/>
          <c:order val="2"/>
          <c:tx>
            <c:strRef>
              <c:f>'[Chart 2 in Microsoft Word]Sheet1'!$D$1</c:f>
              <c:strCache>
                <c:ptCount val="1"/>
                <c:pt idx="0">
                  <c:v>በ%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Power Geez Unicode1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Word]Sheet1'!$A$2:$A$9</c:f>
              <c:strCache>
                <c:ptCount val="8"/>
                <c:pt idx="0">
                  <c:v>የአሰልጣኞች ስልጠና</c:v>
                </c:pt>
                <c:pt idx="1">
                  <c:v>የዳኞች ስልጠና </c:v>
                </c:pt>
                <c:pt idx="2">
                  <c:v>የዓቃቤ ሕግ ስልጠና</c:v>
                </c:pt>
                <c:pt idx="3">
                  <c:v>የሬጅስትራሮች ሥልጠና</c:v>
                </c:pt>
                <c:pt idx="4">
                  <c:v>ተከላካይ ጠበቆች ስልጠና </c:v>
                </c:pt>
                <c:pt idx="5">
                  <c:v>የፖሊሶች ስልጠና</c:v>
                </c:pt>
                <c:pt idx="6">
                  <c:v>የአመራር ሥልጠና </c:v>
                </c:pt>
                <c:pt idx="7">
                  <c:v>ልዩ ስልጠና</c:v>
                </c:pt>
              </c:strCache>
            </c:strRef>
          </c:cat>
          <c:val>
            <c:numRef>
              <c:f>'[Chart 2 in Microsoft Word]Sheet1'!$D$2:$D$9</c:f>
              <c:numCache>
                <c:formatCode>0.00%</c:formatCode>
                <c:ptCount val="8"/>
                <c:pt idx="0" formatCode="0%">
                  <c:v>0.66</c:v>
                </c:pt>
                <c:pt idx="1">
                  <c:v>0.82850000000000001</c:v>
                </c:pt>
                <c:pt idx="2">
                  <c:v>0.9052</c:v>
                </c:pt>
                <c:pt idx="3">
                  <c:v>0.81659999999999999</c:v>
                </c:pt>
                <c:pt idx="4">
                  <c:v>0.77229999999999999</c:v>
                </c:pt>
                <c:pt idx="5">
                  <c:v>1.1117999999999999</c:v>
                </c:pt>
                <c:pt idx="6" formatCode="0%">
                  <c:v>0.7</c:v>
                </c:pt>
                <c:pt idx="7" formatCode="0%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22848"/>
        <c:axId val="187824768"/>
      </c:barChart>
      <c:catAx>
        <c:axId val="187822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CC00FF"/>
                </a:solidFill>
                <a:latin typeface="Power Geez Unicode1" pitchFamily="2" charset="0"/>
              </a:defRPr>
            </a:pPr>
            <a:endParaRPr lang="en-US"/>
          </a:p>
        </c:txPr>
        <c:crossAx val="187824768"/>
        <c:crosses val="autoZero"/>
        <c:auto val="1"/>
        <c:lblAlgn val="ctr"/>
        <c:lblOffset val="100"/>
        <c:noMultiLvlLbl val="0"/>
      </c:catAx>
      <c:valAx>
        <c:axId val="18782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822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latin typeface="Power Geez Unicode1" pitchFamily="2" charset="0"/>
              </a:defRPr>
            </a:pPr>
            <a:r>
              <a:rPr lang="am-ET" dirty="0">
                <a:solidFill>
                  <a:schemeClr val="tx1"/>
                </a:solidFill>
              </a:rPr>
              <a:t>ብር (በ%)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ብር (በ%)</c:v>
                </c:pt>
              </c:strCache>
            </c:strRef>
          </c:tx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rgbClr val="CC00FF"/>
                        </a:solidFill>
                      </a:rPr>
                      <a:t>97.42%</a:t>
                    </a:r>
                    <a:endParaRPr lang="en-US" sz="1600" dirty="0">
                      <a:solidFill>
                        <a:srgbClr val="CC00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Power Geez Unicode1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ዓመታዊ የፀደቀ በጀት</c:v>
                </c:pt>
                <c:pt idx="1">
                  <c:v>ዓመታዊ የተስተካከለ በጀት</c:v>
                </c:pt>
                <c:pt idx="2">
                  <c:v>ወጪ</c:v>
                </c:pt>
                <c:pt idx="3">
                  <c:v>ቀሪ</c:v>
                </c:pt>
                <c:pt idx="4">
                  <c:v>አፈፃፀም</c:v>
                </c:pt>
              </c:strCache>
            </c:strRef>
          </c:cat>
          <c:val>
            <c:numRef>
              <c:f>Sheet1!$B$2:$B$6</c:f>
              <c:numCache>
                <c:formatCode>#,##0.00</c:formatCode>
                <c:ptCount val="5"/>
                <c:pt idx="0">
                  <c:v>86920450</c:v>
                </c:pt>
                <c:pt idx="1">
                  <c:v>88420450</c:v>
                </c:pt>
                <c:pt idx="2">
                  <c:v>86129053.060000002</c:v>
                </c:pt>
                <c:pt idx="3">
                  <c:v>2291396.94</c:v>
                </c:pt>
                <c:pt idx="4" formatCode="0.00%">
                  <c:v>0.97419999999999995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>
              <a:latin typeface="Power Geez Unicode1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8T06:03:57.362" idx="1">
    <p:pos x="5444" y="1180"/>
    <p:text/>
  </p:cm>
  <p:cm authorId="0" dt="2024-09-18T06:04:36.150" idx="2">
    <p:pos x="5540" y="127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7FE53-F63F-4ADB-8AC1-7497A368EC84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46D1653-5A72-4010-B3FD-4302B856B181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2000" b="1" dirty="0" smtClean="0">
              <a:latin typeface="Power Geez Unicode1" pitchFamily="2" charset="0"/>
            </a:rPr>
            <a:t>መግቢያ</a:t>
          </a:r>
        </a:p>
        <a:p>
          <a:pPr algn="l"/>
          <a:endParaRPr lang="en-US" sz="1400" b="1" dirty="0" smtClean="0">
            <a:latin typeface="Power Geez Unicode1" pitchFamily="2" charset="0"/>
          </a:endParaRPr>
        </a:p>
        <a:p>
          <a:r>
            <a:rPr lang="en-US" sz="2000" b="1" dirty="0" err="1" smtClean="0">
              <a:latin typeface="Power Geez Unicode1" pitchFamily="2" charset="0"/>
            </a:rPr>
            <a:t>ራዕይ</a:t>
          </a:r>
          <a:r>
            <a:rPr lang="en-US" sz="2000" b="1" dirty="0" smtClean="0">
              <a:latin typeface="Power Geez Unicode1" pitchFamily="2" charset="0"/>
            </a:rPr>
            <a:t>፣ </a:t>
          </a:r>
          <a:r>
            <a:rPr lang="en-US" sz="2000" b="1" dirty="0" err="1" smtClean="0">
              <a:latin typeface="Power Geez Unicode1" pitchFamily="2" charset="0"/>
            </a:rPr>
            <a:t>ተልዕኮ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እና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ዕሴቶች</a:t>
          </a:r>
          <a:endParaRPr lang="en-US" sz="2000" b="1" dirty="0" smtClean="0">
            <a:latin typeface="Power Geez Unicode1" pitchFamily="2" charset="0"/>
          </a:endParaRPr>
        </a:p>
        <a:p>
          <a:endParaRPr lang="en-US" sz="2000" b="1" dirty="0" smtClean="0">
            <a:latin typeface="Power Geez Unicode1" pitchFamily="2" charset="0"/>
          </a:endParaRPr>
        </a:p>
        <a:p>
          <a:r>
            <a:rPr lang="am-ET" sz="2000" b="1" dirty="0" smtClean="0"/>
            <a:t>የ2016 በጀት ዓመት ዕቅድ አፈፃፀም አጭር ግምገማ</a:t>
          </a:r>
          <a:endParaRPr lang="en-GB" sz="2000" b="1" dirty="0" smtClean="0">
            <a:latin typeface="Power Geez Unicode1" pitchFamily="2" charset="0"/>
          </a:endParaRPr>
        </a:p>
        <a:p>
          <a:r>
            <a:rPr lang="am-ET" sz="2000" b="1" dirty="0" smtClean="0"/>
            <a:t> </a:t>
          </a:r>
          <a:endParaRPr lang="en-US" sz="2000" b="1" dirty="0" smtClean="0">
            <a:latin typeface="Power Geez Unicode1" pitchFamily="2" charset="0"/>
          </a:endParaRPr>
        </a:p>
        <a:p>
          <a:r>
            <a:rPr lang="am-ET" sz="2000" b="1" dirty="0" smtClean="0"/>
            <a:t>የ2017 በጀት ዓመት ዕቅድ ለማዘጋጀት እንደ መነሻ የተወሰዱት</a:t>
          </a:r>
          <a:endParaRPr lang="en-US" sz="2000" b="1" dirty="0" smtClean="0">
            <a:latin typeface="Power Geez Unicode1" panose="00000400000000000000" pitchFamily="2" charset="0"/>
          </a:endParaRPr>
        </a:p>
        <a:p>
          <a:pPr algn="l"/>
          <a:endParaRPr lang="en-US" sz="20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2000" b="1" dirty="0" smtClean="0">
              <a:latin typeface="Power Geez Unicode1" panose="00000400000000000000" pitchFamily="2" charset="0"/>
            </a:rPr>
            <a:t>የ2017 </a:t>
          </a:r>
          <a:r>
            <a:rPr lang="en-US" sz="2000" b="1" dirty="0" err="1" smtClean="0">
              <a:latin typeface="Power Geez Unicode1" panose="00000400000000000000" pitchFamily="2" charset="0"/>
            </a:rPr>
            <a:t>ዝግጅት</a:t>
          </a:r>
          <a:r>
            <a:rPr lang="en-US" sz="2000" b="1" dirty="0" smtClean="0">
              <a:latin typeface="Power Geez Unicode1" panose="00000400000000000000" pitchFamily="2" charset="0"/>
            </a:rPr>
            <a:t> </a:t>
          </a:r>
          <a:r>
            <a:rPr lang="en-US" sz="2000" b="1" dirty="0" err="1" smtClean="0">
              <a:latin typeface="Power Geez Unicode1" panose="00000400000000000000" pitchFamily="2" charset="0"/>
            </a:rPr>
            <a:t>ምዕራፍ</a:t>
          </a:r>
          <a:r>
            <a:rPr lang="en-US" sz="2000" b="1" dirty="0" smtClean="0">
              <a:latin typeface="Power Geez Unicode1" panose="00000400000000000000" pitchFamily="2" charset="0"/>
            </a:rPr>
            <a:t> </a:t>
          </a:r>
          <a:r>
            <a:rPr lang="en-US" sz="2000" b="1" dirty="0" err="1" smtClean="0">
              <a:latin typeface="Power Geez Unicode1" panose="00000400000000000000" pitchFamily="2" charset="0"/>
            </a:rPr>
            <a:t>ግብዓት</a:t>
          </a:r>
          <a:r>
            <a:rPr lang="en-US" sz="2000" b="1" dirty="0" smtClean="0">
              <a:latin typeface="Power Geez Unicode1" panose="00000400000000000000" pitchFamily="2" charset="0"/>
            </a:rPr>
            <a:t> </a:t>
          </a:r>
        </a:p>
        <a:p>
          <a:pPr algn="l"/>
          <a:r>
            <a:rPr lang="en-US" sz="2000" b="1" dirty="0" smtClean="0">
              <a:latin typeface="Power Geez Unicode1" panose="00000400000000000000" pitchFamily="2" charset="0"/>
            </a:rPr>
            <a:t>  </a:t>
          </a:r>
          <a:r>
            <a:rPr lang="en-US" sz="2000" b="1" dirty="0" err="1" smtClean="0">
              <a:latin typeface="Power Geez Unicode1" panose="00000400000000000000" pitchFamily="2" charset="0"/>
            </a:rPr>
            <a:t>በጀት</a:t>
          </a:r>
          <a:r>
            <a:rPr lang="en-US" sz="2000" b="1" dirty="0" smtClean="0">
              <a:latin typeface="Power Geez Unicode1" panose="00000400000000000000" pitchFamily="2" charset="0"/>
            </a:rPr>
            <a:t>፣ </a:t>
          </a:r>
        </a:p>
        <a:p>
          <a:pPr algn="l"/>
          <a:r>
            <a:rPr lang="en-US" sz="2000" b="1" dirty="0" smtClean="0">
              <a:latin typeface="Power Geez Unicode1" panose="00000400000000000000" pitchFamily="2" charset="0"/>
            </a:rPr>
            <a:t>  </a:t>
          </a:r>
          <a:r>
            <a:rPr lang="en-US" sz="2000" b="1" dirty="0" err="1" smtClean="0">
              <a:latin typeface="Power Geez Unicode1" panose="00000400000000000000" pitchFamily="2" charset="0"/>
            </a:rPr>
            <a:t>የሰው</a:t>
          </a:r>
          <a:r>
            <a:rPr lang="en-US" sz="2000" b="1" dirty="0" smtClean="0">
              <a:latin typeface="Power Geez Unicode1" panose="00000400000000000000" pitchFamily="2" charset="0"/>
            </a:rPr>
            <a:t> </a:t>
          </a:r>
          <a:r>
            <a:rPr lang="en-US" sz="2000" b="1" dirty="0" err="1" smtClean="0">
              <a:latin typeface="Power Geez Unicode1" panose="00000400000000000000" pitchFamily="2" charset="0"/>
            </a:rPr>
            <a:t>ሃይል</a:t>
          </a:r>
          <a:endParaRPr lang="en-US" sz="2000" b="1" dirty="0" smtClean="0">
            <a:latin typeface="Power Geez Unicode1" panose="00000400000000000000" pitchFamily="2" charset="0"/>
          </a:endParaRPr>
        </a:p>
        <a:p>
          <a:pPr algn="l"/>
          <a:endParaRPr lang="en-US" sz="2000" b="1" dirty="0" smtClean="0">
            <a:latin typeface="Power Geez Unicode1" panose="00000400000000000000" pitchFamily="2" charset="0"/>
          </a:endParaRPr>
        </a:p>
      </dgm:t>
    </dgm:pt>
    <dgm:pt modelId="{AC61E010-0026-4584-9739-682CCA26CD1F}" type="parTrans" cxnId="{16D5E622-6111-44EE-B80E-3F7E275B9A05}">
      <dgm:prSet/>
      <dgm:spPr/>
      <dgm:t>
        <a:bodyPr/>
        <a:lstStyle/>
        <a:p>
          <a:endParaRPr lang="en-US"/>
        </a:p>
      </dgm:t>
    </dgm:pt>
    <dgm:pt modelId="{E4667330-AF4C-49BD-B525-A3E117DB3C63}" type="sibTrans" cxnId="{16D5E622-6111-44EE-B80E-3F7E275B9A05}">
      <dgm:prSet/>
      <dgm:spPr/>
      <dgm:t>
        <a:bodyPr/>
        <a:lstStyle/>
        <a:p>
          <a:endParaRPr lang="en-US"/>
        </a:p>
      </dgm:t>
    </dgm:pt>
    <dgm:pt modelId="{3F1DBF4D-8F69-47DD-96ED-EACBCBE73EAF}">
      <dgm:prSet custT="1"/>
      <dgm:spPr/>
      <dgm:t>
        <a:bodyPr/>
        <a:lstStyle/>
        <a:p>
          <a:pPr algn="l"/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endParaRPr lang="en-US" sz="11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ውጫዊና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ውስጣዊ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ዳሰሳ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endParaRPr lang="en-US" sz="10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አስቻይ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እና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ፈታኝ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ሁኔታዎች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smtClean="0">
              <a:latin typeface="Power Geez Unicode1" panose="00000400000000000000" pitchFamily="2" charset="0"/>
            </a:rPr>
            <a:t>የ2017 </a:t>
          </a:r>
          <a:r>
            <a:rPr lang="en-US" sz="1800" b="1" dirty="0" err="1" smtClean="0">
              <a:latin typeface="Power Geez Unicode1" panose="00000400000000000000" pitchFamily="2" charset="0"/>
            </a:rPr>
            <a:t>ዕቅድ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ስትራቴጂዊ</a:t>
          </a:r>
          <a:r>
            <a:rPr lang="en-US" sz="1800" b="1" dirty="0" smtClean="0">
              <a:latin typeface="Power Geez Unicode1" panose="00000400000000000000" pitchFamily="2" charset="0"/>
            </a:rPr>
            <a:t>  </a:t>
          </a:r>
          <a:r>
            <a:rPr lang="en-US" sz="1800" b="1" dirty="0" err="1" smtClean="0">
              <a:latin typeface="Power Geez Unicode1" panose="00000400000000000000" pitchFamily="2" charset="0"/>
            </a:rPr>
            <a:t>ጉዳዮች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smtClean="0">
              <a:latin typeface="Power Geez Unicode1" panose="00000400000000000000" pitchFamily="2" charset="0"/>
            </a:rPr>
            <a:t>በ4ቱ </a:t>
          </a:r>
          <a:r>
            <a:rPr lang="en-US" sz="1800" b="1" dirty="0" err="1" smtClean="0">
              <a:latin typeface="Power Geez Unicode1" panose="00000400000000000000" pitchFamily="2" charset="0"/>
            </a:rPr>
            <a:t>ዕይታዎች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ዋና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ዋና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የማስፈፀሚያ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ስልቶች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ሊያጋጥሙ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የሚችሉ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ችግሮችና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መፍትሔ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</a:p>
        <a:p>
          <a:pPr algn="l"/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የክትትልና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ግምገማ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ስርዓት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endParaRPr lang="en-US" sz="11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ማጠቃለያ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</a:p>
        <a:p>
          <a:pPr algn="l"/>
          <a:endParaRPr lang="en-US" sz="1800" dirty="0" smtClean="0"/>
        </a:p>
      </dgm:t>
    </dgm:pt>
    <dgm:pt modelId="{B13EFA6D-CA3E-4991-818F-713B32BEC3AB}" type="parTrans" cxnId="{0F299F34-BC52-4EE8-8DD3-F1CAA385DB73}">
      <dgm:prSet/>
      <dgm:spPr/>
      <dgm:t>
        <a:bodyPr/>
        <a:lstStyle/>
        <a:p>
          <a:endParaRPr lang="en-US"/>
        </a:p>
      </dgm:t>
    </dgm:pt>
    <dgm:pt modelId="{6CBAA266-CD96-4E16-8AF3-E29956C550BD}" type="sibTrans" cxnId="{0F299F34-BC52-4EE8-8DD3-F1CAA385DB73}">
      <dgm:prSet/>
      <dgm:spPr/>
      <dgm:t>
        <a:bodyPr/>
        <a:lstStyle/>
        <a:p>
          <a:endParaRPr lang="en-US"/>
        </a:p>
      </dgm:t>
    </dgm:pt>
    <dgm:pt modelId="{2290228C-1A85-4380-AF7F-466494EB6E86}" type="pres">
      <dgm:prSet presAssocID="{3A37FE53-F63F-4ADB-8AC1-7497A368EC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47A97-BC48-4015-A077-34F1AE4A7F1E}" type="pres">
      <dgm:prSet presAssocID="{246D1653-5A72-4010-B3FD-4302B856B181}" presName="node" presStyleLbl="node1" presStyleIdx="0" presStyleCnt="2" custScaleX="156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D13E8-0618-44EE-BD73-2A8657DC9DE8}" type="pres">
      <dgm:prSet presAssocID="{E4667330-AF4C-49BD-B525-A3E117DB3C63}" presName="sibTrans" presStyleCnt="0"/>
      <dgm:spPr/>
    </dgm:pt>
    <dgm:pt modelId="{BCD4E5B1-6E0C-4BDD-A1E0-A0ED4AA27D58}" type="pres">
      <dgm:prSet presAssocID="{3F1DBF4D-8F69-47DD-96ED-EACBCBE73EAF}" presName="node" presStyleLbl="node1" presStyleIdx="1" presStyleCnt="2" custScaleX="119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B99A7-0A1B-4FD3-90F4-9178CA322CA6}" type="presOf" srcId="{246D1653-5A72-4010-B3FD-4302B856B181}" destId="{8BF47A97-BC48-4015-A077-34F1AE4A7F1E}" srcOrd="0" destOrd="0" presId="urn:microsoft.com/office/officeart/2005/8/layout/hList6"/>
    <dgm:cxn modelId="{CB666794-BC46-4061-9FCF-44B48BEFD789}" type="presOf" srcId="{3F1DBF4D-8F69-47DD-96ED-EACBCBE73EAF}" destId="{BCD4E5B1-6E0C-4BDD-A1E0-A0ED4AA27D58}" srcOrd="0" destOrd="0" presId="urn:microsoft.com/office/officeart/2005/8/layout/hList6"/>
    <dgm:cxn modelId="{0F299F34-BC52-4EE8-8DD3-F1CAA385DB73}" srcId="{3A37FE53-F63F-4ADB-8AC1-7497A368EC84}" destId="{3F1DBF4D-8F69-47DD-96ED-EACBCBE73EAF}" srcOrd="1" destOrd="0" parTransId="{B13EFA6D-CA3E-4991-818F-713B32BEC3AB}" sibTransId="{6CBAA266-CD96-4E16-8AF3-E29956C550BD}"/>
    <dgm:cxn modelId="{A2F1D079-CCE1-4054-9BC1-225A4114B88D}" type="presOf" srcId="{3A37FE53-F63F-4ADB-8AC1-7497A368EC84}" destId="{2290228C-1A85-4380-AF7F-466494EB6E86}" srcOrd="0" destOrd="0" presId="urn:microsoft.com/office/officeart/2005/8/layout/hList6"/>
    <dgm:cxn modelId="{16D5E622-6111-44EE-B80E-3F7E275B9A05}" srcId="{3A37FE53-F63F-4ADB-8AC1-7497A368EC84}" destId="{246D1653-5A72-4010-B3FD-4302B856B181}" srcOrd="0" destOrd="0" parTransId="{AC61E010-0026-4584-9739-682CCA26CD1F}" sibTransId="{E4667330-AF4C-49BD-B525-A3E117DB3C63}"/>
    <dgm:cxn modelId="{0260AD18-6FF7-4AF9-9609-38C9168E7E69}" type="presParOf" srcId="{2290228C-1A85-4380-AF7F-466494EB6E86}" destId="{8BF47A97-BC48-4015-A077-34F1AE4A7F1E}" srcOrd="0" destOrd="0" presId="urn:microsoft.com/office/officeart/2005/8/layout/hList6"/>
    <dgm:cxn modelId="{DD65DFBA-72D6-488B-A469-86260414CB19}" type="presParOf" srcId="{2290228C-1A85-4380-AF7F-466494EB6E86}" destId="{AA3D13E8-0618-44EE-BD73-2A8657DC9DE8}" srcOrd="1" destOrd="0" presId="urn:microsoft.com/office/officeart/2005/8/layout/hList6"/>
    <dgm:cxn modelId="{155F5376-8144-4103-A8D8-724FB8B56101}" type="presParOf" srcId="{2290228C-1A85-4380-AF7F-466494EB6E86}" destId="{BCD4E5B1-6E0C-4BDD-A1E0-A0ED4AA27D58}" srcOrd="2" destOrd="0" presId="urn:microsoft.com/office/officeart/2005/8/layout/hList6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7FE53-F63F-4ADB-8AC1-7497A368EC84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46D1653-5A72-4010-B3FD-4302B856B181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am-ET" sz="2000" b="1" u="none" dirty="0" smtClean="0">
              <a:solidFill>
                <a:srgbClr val="FFFF00"/>
              </a:solidFill>
              <a:latin typeface="Power Geez Unicode1" pitchFamily="2" charset="0"/>
            </a:rPr>
            <a:t>የፍትህ ተቋማት መረጃዎች </a:t>
          </a:r>
          <a:r>
            <a:rPr lang="en-US" sz="2000" b="1" u="none" dirty="0" err="1" smtClean="0">
              <a:solidFill>
                <a:srgbClr val="FFFF00"/>
              </a:solidFill>
              <a:latin typeface="Power Geez Unicode1" pitchFamily="2" charset="0"/>
            </a:rPr>
            <a:t>ማሰባሰብ</a:t>
          </a:r>
          <a:endParaRPr lang="en-US" sz="2000" b="1" u="none" dirty="0" smtClean="0">
            <a:solidFill>
              <a:srgbClr val="FFFF00"/>
            </a:solidFill>
            <a:latin typeface="Power Geez Unicode1" pitchFamily="2" charset="0"/>
          </a:endParaRPr>
        </a:p>
        <a:p>
          <a:pPr algn="just">
            <a:lnSpc>
              <a:spcPct val="150000"/>
            </a:lnSpc>
          </a:pPr>
          <a:r>
            <a:rPr lang="en-US" sz="2000" b="1" dirty="0" err="1" smtClean="0">
              <a:latin typeface="Power Geez Unicode1" pitchFamily="2" charset="0"/>
            </a:rPr>
            <a:t>ከአዲስ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አበባ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ከተማ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አስተዳደር</a:t>
          </a:r>
          <a:r>
            <a:rPr lang="en-US" sz="2000" b="1" dirty="0" smtClean="0">
              <a:latin typeface="Power Geez Unicode1" pitchFamily="2" charset="0"/>
            </a:rPr>
            <a:t>፣ </a:t>
          </a:r>
          <a:r>
            <a:rPr lang="en-US" sz="2000" b="1" dirty="0" err="1" smtClean="0">
              <a:latin typeface="Power Geez Unicode1" pitchFamily="2" charset="0"/>
            </a:rPr>
            <a:t>ከሀረሪ</a:t>
          </a:r>
          <a:r>
            <a:rPr lang="en-US" sz="2000" b="1" dirty="0" smtClean="0">
              <a:latin typeface="Power Geez Unicode1" pitchFamily="2" charset="0"/>
            </a:rPr>
            <a:t>፣ </a:t>
          </a:r>
          <a:r>
            <a:rPr lang="en-US" sz="2000" b="1" dirty="0" err="1" smtClean="0">
              <a:latin typeface="Power Geez Unicode1" pitchFamily="2" charset="0"/>
            </a:rPr>
            <a:t>ከሶማሌ</a:t>
          </a:r>
          <a:r>
            <a:rPr lang="en-US" sz="2000" b="1" dirty="0" smtClean="0">
              <a:latin typeface="Power Geez Unicode1" pitchFamily="2" charset="0"/>
            </a:rPr>
            <a:t>፣ </a:t>
          </a:r>
          <a:r>
            <a:rPr lang="en-US" sz="2000" b="1" dirty="0" err="1" smtClean="0">
              <a:latin typeface="Power Geez Unicode1" pitchFamily="2" charset="0"/>
            </a:rPr>
            <a:t>ከሲዳማ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እና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ከኦሮሚያ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ክልል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am-ET" sz="2000" b="1" dirty="0" smtClean="0">
              <a:solidFill>
                <a:schemeClr val="bg1"/>
              </a:solidFill>
              <a:latin typeface="Power Geez Unicode1" pitchFamily="2" charset="0"/>
            </a:rPr>
            <a:t>መረጃዎች ተሰብስበዋል፡፡</a:t>
          </a:r>
          <a:r>
            <a:rPr lang="en-US" sz="2000" b="1" dirty="0" smtClean="0">
              <a:solidFill>
                <a:schemeClr val="bg1"/>
              </a:solidFill>
              <a:latin typeface="Power Geez Unicode1" pitchFamily="2" charset="0"/>
            </a:rPr>
            <a:t> </a:t>
          </a:r>
          <a:r>
            <a:rPr lang="am-ET" sz="2000" b="1" dirty="0" smtClean="0">
              <a:solidFill>
                <a:schemeClr val="bg1"/>
              </a:solidFill>
              <a:latin typeface="Power Geez Unicode1" pitchFamily="2" charset="0"/>
            </a:rPr>
            <a:t> </a:t>
          </a:r>
          <a:endParaRPr lang="en-US" sz="2000" b="1" dirty="0" smtClean="0">
            <a:solidFill>
              <a:schemeClr val="bg1"/>
            </a:solidFill>
            <a:latin typeface="Power Geez Unicode1" panose="00000400000000000000" pitchFamily="2" charset="0"/>
          </a:endParaRPr>
        </a:p>
        <a:p>
          <a:pPr algn="just">
            <a:lnSpc>
              <a:spcPct val="150000"/>
            </a:lnSpc>
          </a:pPr>
          <a:r>
            <a:rPr lang="am-ET" sz="2000" b="1" dirty="0" smtClean="0">
              <a:latin typeface="Power Geez Unicode1" pitchFamily="2" charset="0"/>
            </a:rPr>
            <a:t>ከፌደራል ሰበር ሰሚ </a:t>
          </a:r>
          <a:r>
            <a:rPr lang="en-US" sz="2000" b="1" dirty="0" err="1" smtClean="0">
              <a:latin typeface="Power Geez Unicode1" pitchFamily="2" charset="0"/>
            </a:rPr>
            <a:t>ችሎት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am-ET" sz="2000" b="1" dirty="0" smtClean="0">
              <a:latin typeface="Power Geez Unicode1" pitchFamily="2" charset="0"/>
            </a:rPr>
            <a:t>ውሳኔዎች ተሰብስቧል</a:t>
          </a:r>
          <a:r>
            <a:rPr lang="en-US" sz="2000" b="1" dirty="0" smtClean="0">
              <a:latin typeface="Power Geez Unicode1" pitchFamily="2" charset="0"/>
            </a:rPr>
            <a:t>፣</a:t>
          </a:r>
        </a:p>
        <a:p>
          <a:pPr algn="just">
            <a:lnSpc>
              <a:spcPct val="150000"/>
            </a:lnSpc>
          </a:pPr>
          <a:r>
            <a:rPr lang="en-US" sz="2000" b="1" dirty="0" err="1" smtClean="0">
              <a:latin typeface="Power Geez Unicode1" pitchFamily="2" charset="0"/>
            </a:rPr>
            <a:t>የተሰበሰቡ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መረጃዎች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እንዲደራጁ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ተደርጉዋል</a:t>
          </a:r>
          <a:r>
            <a:rPr lang="en-US" sz="2000" b="1" dirty="0" smtClean="0">
              <a:latin typeface="Power Geez Unicode1" pitchFamily="2" charset="0"/>
            </a:rPr>
            <a:t>፣</a:t>
          </a:r>
        </a:p>
      </dgm:t>
    </dgm:pt>
    <dgm:pt modelId="{AC61E010-0026-4584-9739-682CCA26CD1F}" type="parTrans" cxnId="{16D5E622-6111-44EE-B80E-3F7E275B9A05}">
      <dgm:prSet/>
      <dgm:spPr/>
      <dgm:t>
        <a:bodyPr/>
        <a:lstStyle/>
        <a:p>
          <a:endParaRPr lang="en-US"/>
        </a:p>
      </dgm:t>
    </dgm:pt>
    <dgm:pt modelId="{E4667330-AF4C-49BD-B525-A3E117DB3C63}" type="sibTrans" cxnId="{16D5E622-6111-44EE-B80E-3F7E275B9A05}">
      <dgm:prSet/>
      <dgm:spPr/>
      <dgm:t>
        <a:bodyPr/>
        <a:lstStyle/>
        <a:p>
          <a:endParaRPr lang="en-US"/>
        </a:p>
      </dgm:t>
    </dgm:pt>
    <dgm:pt modelId="{3F1DBF4D-8F69-47DD-96ED-EACBCBE73EAF}">
      <dgm:prSet custT="1"/>
      <dgm:spPr/>
      <dgm:t>
        <a:bodyPr/>
        <a:lstStyle/>
        <a:p>
          <a:pPr algn="l"/>
          <a:r>
            <a:rPr lang="am-ET" sz="1800" b="1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መረጃ</a:t>
          </a:r>
          <a:r>
            <a:rPr lang="en-US" sz="1800" b="1" dirty="0" err="1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ዎችን</a:t>
          </a:r>
          <a:r>
            <a:rPr lang="en-US" sz="1800" b="1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 ማደራጀት </a:t>
          </a:r>
        </a:p>
        <a:p>
          <a:pPr algn="l"/>
          <a:r>
            <a:rPr lang="am-ET" sz="1800" dirty="0" smtClean="0">
              <a:latin typeface="Power Geez Unicode1"/>
              <a:ea typeface="Calibri"/>
              <a:cs typeface="Nyala"/>
            </a:rPr>
            <a:t>የተሰበሰቡት አዋጆች ወደ መረጃ ማ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ዕ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ከሉ ተደራጅቶ ገብተዋል፣ </a:t>
          </a:r>
        </a:p>
        <a:p>
          <a:pPr algn="l"/>
          <a:r>
            <a:rPr lang="am-ET" sz="1800" dirty="0" smtClean="0">
              <a:latin typeface="Power Geez Unicode1"/>
              <a:ea typeface="Calibri"/>
              <a:cs typeface="Nyala"/>
            </a:rPr>
            <a:t>40 የተሻሩ አዋጆች እንዲለዩ ተደርጓል፣ </a:t>
          </a:r>
        </a:p>
        <a:p>
          <a:pPr algn="l"/>
          <a:r>
            <a:rPr lang="am-ET" sz="1800" dirty="0" smtClean="0">
              <a:latin typeface="Power Geez Unicode1"/>
              <a:ea typeface="Calibri"/>
              <a:cs typeface="Nyala"/>
            </a:rPr>
            <a:t>በፌዴራልም በክልልም ማሻሻያ የተደረገባቸውን ሕጎች በአንድ ሰነድ ተዘጋጅቷል፣</a:t>
          </a:r>
        </a:p>
        <a:p>
          <a:pPr algn="l"/>
          <a:r>
            <a:rPr lang="am-ET" sz="1800" dirty="0" smtClean="0">
              <a:latin typeface="Power Geez Unicode1"/>
              <a:ea typeface="Calibri"/>
              <a:cs typeface="Nyala"/>
            </a:rPr>
            <a:t>የሕግ መረጃ ምንነት፤ አስፈላጊነት፣ ማደራጀት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 (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ማከማቸት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)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፤ እና ማሰራጨት ላይ "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Mini Research" 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ሥራ የጽሁፍ ዝግጅት  ተጠናቋል፣</a:t>
          </a:r>
        </a:p>
        <a:p>
          <a:pPr algn="l"/>
          <a:r>
            <a:rPr lang="am-ET" sz="1800" dirty="0" smtClean="0">
              <a:latin typeface="Power Geez Unicode1"/>
              <a:ea typeface="Calibri"/>
              <a:cs typeface="Nyala"/>
            </a:rPr>
            <a:t>ለ4 ክልል የሚላክ የህግ መረጃ በሶፍት ኮፒ የተሰበሰበ ክምችት ተጠናቋል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፡፡</a:t>
          </a:r>
          <a:endParaRPr lang="en-US" sz="1800" dirty="0" smtClean="0"/>
        </a:p>
      </dgm:t>
    </dgm:pt>
    <dgm:pt modelId="{B13EFA6D-CA3E-4991-818F-713B32BEC3AB}" type="parTrans" cxnId="{0F299F34-BC52-4EE8-8DD3-F1CAA385DB73}">
      <dgm:prSet/>
      <dgm:spPr/>
      <dgm:t>
        <a:bodyPr/>
        <a:lstStyle/>
        <a:p>
          <a:endParaRPr lang="en-US"/>
        </a:p>
      </dgm:t>
    </dgm:pt>
    <dgm:pt modelId="{6CBAA266-CD96-4E16-8AF3-E29956C550BD}" type="sibTrans" cxnId="{0F299F34-BC52-4EE8-8DD3-F1CAA385DB73}">
      <dgm:prSet/>
      <dgm:spPr/>
      <dgm:t>
        <a:bodyPr/>
        <a:lstStyle/>
        <a:p>
          <a:endParaRPr lang="en-US"/>
        </a:p>
      </dgm:t>
    </dgm:pt>
    <dgm:pt modelId="{2290228C-1A85-4380-AF7F-466494EB6E86}" type="pres">
      <dgm:prSet presAssocID="{3A37FE53-F63F-4ADB-8AC1-7497A368EC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47A97-BC48-4015-A077-34F1AE4A7F1E}" type="pres">
      <dgm:prSet presAssocID="{246D1653-5A72-4010-B3FD-4302B856B181}" presName="node" presStyleLbl="node1" presStyleIdx="0" presStyleCnt="2" custScaleX="156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D13E8-0618-44EE-BD73-2A8657DC9DE8}" type="pres">
      <dgm:prSet presAssocID="{E4667330-AF4C-49BD-B525-A3E117DB3C63}" presName="sibTrans" presStyleCnt="0"/>
      <dgm:spPr/>
    </dgm:pt>
    <dgm:pt modelId="{BCD4E5B1-6E0C-4BDD-A1E0-A0ED4AA27D58}" type="pres">
      <dgm:prSet presAssocID="{3F1DBF4D-8F69-47DD-96ED-EACBCBE73EAF}" presName="node" presStyleLbl="node1" presStyleIdx="1" presStyleCnt="2" custScaleX="119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99F34-BC52-4EE8-8DD3-F1CAA385DB73}" srcId="{3A37FE53-F63F-4ADB-8AC1-7497A368EC84}" destId="{3F1DBF4D-8F69-47DD-96ED-EACBCBE73EAF}" srcOrd="1" destOrd="0" parTransId="{B13EFA6D-CA3E-4991-818F-713B32BEC3AB}" sibTransId="{6CBAA266-CD96-4E16-8AF3-E29956C550BD}"/>
    <dgm:cxn modelId="{326C7BBC-DB61-4C75-A65D-FB8398014FAA}" type="presOf" srcId="{246D1653-5A72-4010-B3FD-4302B856B181}" destId="{8BF47A97-BC48-4015-A077-34F1AE4A7F1E}" srcOrd="0" destOrd="0" presId="urn:microsoft.com/office/officeart/2005/8/layout/hList6"/>
    <dgm:cxn modelId="{16D5E622-6111-44EE-B80E-3F7E275B9A05}" srcId="{3A37FE53-F63F-4ADB-8AC1-7497A368EC84}" destId="{246D1653-5A72-4010-B3FD-4302B856B181}" srcOrd="0" destOrd="0" parTransId="{AC61E010-0026-4584-9739-682CCA26CD1F}" sibTransId="{E4667330-AF4C-49BD-B525-A3E117DB3C63}"/>
    <dgm:cxn modelId="{433911B5-6B63-4464-AECE-2BDA70A3FBFA}" type="presOf" srcId="{3A37FE53-F63F-4ADB-8AC1-7497A368EC84}" destId="{2290228C-1A85-4380-AF7F-466494EB6E86}" srcOrd="0" destOrd="0" presId="urn:microsoft.com/office/officeart/2005/8/layout/hList6"/>
    <dgm:cxn modelId="{FE86F502-200B-4F53-B769-52D9C2FA154E}" type="presOf" srcId="{3F1DBF4D-8F69-47DD-96ED-EACBCBE73EAF}" destId="{BCD4E5B1-6E0C-4BDD-A1E0-A0ED4AA27D58}" srcOrd="0" destOrd="0" presId="urn:microsoft.com/office/officeart/2005/8/layout/hList6"/>
    <dgm:cxn modelId="{B772CB99-6D1C-4839-8C22-1E2D72A073C9}" type="presParOf" srcId="{2290228C-1A85-4380-AF7F-466494EB6E86}" destId="{8BF47A97-BC48-4015-A077-34F1AE4A7F1E}" srcOrd="0" destOrd="0" presId="urn:microsoft.com/office/officeart/2005/8/layout/hList6"/>
    <dgm:cxn modelId="{FAF931E1-CB84-4B56-9243-09BF7F212EEE}" type="presParOf" srcId="{2290228C-1A85-4380-AF7F-466494EB6E86}" destId="{AA3D13E8-0618-44EE-BD73-2A8657DC9DE8}" srcOrd="1" destOrd="0" presId="urn:microsoft.com/office/officeart/2005/8/layout/hList6"/>
    <dgm:cxn modelId="{CAD2EBCB-A062-45CA-9E1A-15237AFB18F6}" type="presParOf" srcId="{2290228C-1A85-4380-AF7F-466494EB6E86}" destId="{BCD4E5B1-6E0C-4BDD-A1E0-A0ED4AA27D58}" srcOrd="2" destOrd="0" presId="urn:microsoft.com/office/officeart/2005/8/layout/hList6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7FE53-F63F-4ADB-8AC1-7497A368EC84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46D1653-5A72-4010-B3FD-4302B856B181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am-ET" sz="2000" b="1" dirty="0" smtClean="0">
              <a:solidFill>
                <a:srgbClr val="FFC000"/>
              </a:solidFill>
              <a:latin typeface="Power Geez Unicode1"/>
              <a:ea typeface="Calibri"/>
              <a:cs typeface="Nyala"/>
            </a:rPr>
            <a:t>የሥነ ምግባር መከታተያ </a:t>
          </a:r>
          <a:endParaRPr lang="en-GB" sz="2000" b="1" dirty="0" smtClean="0">
            <a:solidFill>
              <a:srgbClr val="FFC000"/>
            </a:solidFill>
            <a:latin typeface="Power Geez Unicode1"/>
            <a:ea typeface="Calibri"/>
            <a:cs typeface="Nyala"/>
          </a:endParaRPr>
        </a:p>
        <a:p>
          <a:pPr algn="just">
            <a:lnSpc>
              <a:spcPct val="150000"/>
            </a:lnSpc>
          </a:pPr>
          <a:r>
            <a:rPr lang="am-ET" sz="2000" dirty="0" smtClean="0">
              <a:latin typeface="Power Geez Unicode1"/>
              <a:ea typeface="Calibri"/>
              <a:cs typeface="Nyala"/>
            </a:rPr>
            <a:t>20ኛዉ የአለም አቀፍ እና 19ኛዉ ሐገራዊ </a:t>
          </a:r>
          <a:r>
            <a:rPr lang="am-ET" sz="2000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የጸረ-ሙስና ቀን ሙስና የጋራ ጠላታችን ነው እንታገለው </a:t>
          </a:r>
          <a:r>
            <a:rPr lang="am-ET" sz="2000" dirty="0" smtClean="0">
              <a:latin typeface="Power Geez Unicode1"/>
              <a:ea typeface="Calibri"/>
              <a:cs typeface="Nyala"/>
            </a:rPr>
            <a:t>በሚል መሪ ቃል በዘርፍ ደረጃ በመተባበር ተከብሯል፡፡</a:t>
          </a:r>
          <a:endParaRPr lang="en-GB" sz="2000" dirty="0" smtClean="0">
            <a:latin typeface="Power Geez Unicode1"/>
            <a:ea typeface="Calibri"/>
            <a:cs typeface="Nyala"/>
          </a:endParaRPr>
        </a:p>
        <a:p>
          <a:pPr algn="just">
            <a:lnSpc>
              <a:spcPct val="150000"/>
            </a:lnSpc>
          </a:pPr>
          <a:r>
            <a:rPr lang="am-ET" sz="2000" dirty="0" smtClean="0">
              <a:latin typeface="Power Geez Unicode1"/>
              <a:ea typeface="Calibri"/>
              <a:cs typeface="Nyala"/>
            </a:rPr>
            <a:t>ሀብት ማስመዝገብ የሚገባቸው አመራር/ሰራተኞች እንዲያስመዘግቡ ተደርጓል፡፡</a:t>
          </a:r>
          <a:r>
            <a:rPr lang="en-US" sz="2000" dirty="0" smtClean="0">
              <a:latin typeface="Power Geez Unicode1" pitchFamily="2" charset="0"/>
            </a:rPr>
            <a:t>፡፡</a:t>
          </a:r>
          <a:endParaRPr lang="en-US" sz="2000" b="1" dirty="0" smtClean="0">
            <a:latin typeface="Power Geez Unicode1" panose="00000400000000000000" pitchFamily="2" charset="0"/>
          </a:endParaRPr>
        </a:p>
      </dgm:t>
    </dgm:pt>
    <dgm:pt modelId="{AC61E010-0026-4584-9739-682CCA26CD1F}" type="parTrans" cxnId="{16D5E622-6111-44EE-B80E-3F7E275B9A05}">
      <dgm:prSet/>
      <dgm:spPr/>
      <dgm:t>
        <a:bodyPr/>
        <a:lstStyle/>
        <a:p>
          <a:endParaRPr lang="en-US"/>
        </a:p>
      </dgm:t>
    </dgm:pt>
    <dgm:pt modelId="{E4667330-AF4C-49BD-B525-A3E117DB3C63}" type="sibTrans" cxnId="{16D5E622-6111-44EE-B80E-3F7E275B9A05}">
      <dgm:prSet/>
      <dgm:spPr/>
      <dgm:t>
        <a:bodyPr/>
        <a:lstStyle/>
        <a:p>
          <a:endParaRPr lang="en-US"/>
        </a:p>
      </dgm:t>
    </dgm:pt>
    <dgm:pt modelId="{3F1DBF4D-8F69-47DD-96ED-EACBCBE73EAF}">
      <dgm:prSet custT="1"/>
      <dgm:spPr/>
      <dgm:t>
        <a:bodyPr/>
        <a:lstStyle/>
        <a:p>
          <a:pPr algn="just"/>
          <a:r>
            <a:rPr lang="am-ET" sz="1800" b="1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የህዝብ ግንኙነትና ኮሙኒኬሽን</a:t>
          </a:r>
          <a:r>
            <a:rPr lang="en-US" sz="1800" b="1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 </a:t>
          </a:r>
          <a:r>
            <a:rPr lang="en-US" sz="1800" b="1" dirty="0" err="1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ስራዎች</a:t>
          </a:r>
          <a:r>
            <a:rPr lang="en-US" sz="1800" b="1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ተሰርቷል፡፡</a:t>
          </a:r>
        </a:p>
        <a:p>
          <a:pPr algn="just"/>
          <a:r>
            <a:rPr lang="am-ET" sz="1800" dirty="0" smtClean="0">
              <a:latin typeface="Power Geez Unicode1"/>
              <a:ea typeface="Calibri"/>
              <a:cs typeface="Nyala"/>
            </a:rPr>
            <a:t>91 ዜና እና 49 መረጃ በድምሩ 140 የማጋራት ስራ ተሰርቷል፡፡</a:t>
          </a:r>
        </a:p>
        <a:p>
          <a:pPr algn="just"/>
          <a:endParaRPr lang="am-ET" sz="1800" dirty="0" smtClean="0">
            <a:latin typeface="Power Geez Unicode1"/>
            <a:ea typeface="Calibri"/>
            <a:cs typeface="Nyala"/>
          </a:endParaRPr>
        </a:p>
        <a:p>
          <a:pPr algn="just"/>
          <a:r>
            <a:rPr lang="am-ET" sz="1800" b="1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የቤተ መጽሃፍት አ</a:t>
          </a:r>
          <a:r>
            <a:rPr lang="en-US" sz="1800" b="1" dirty="0" err="1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ገልግሎት</a:t>
          </a:r>
          <a:r>
            <a:rPr lang="en-US" sz="1800" b="1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መስጠት </a:t>
          </a:r>
        </a:p>
        <a:p>
          <a:pPr algn="just"/>
          <a:r>
            <a:rPr lang="am-ET" sz="1800" dirty="0" smtClean="0">
              <a:latin typeface="Power Geez Unicode1"/>
              <a:ea typeface="Calibri"/>
              <a:cs typeface="Nyala"/>
            </a:rPr>
            <a:t>ለተገልጋዮች</a:t>
          </a:r>
          <a:r>
            <a:rPr lang="en-GB" sz="1800" dirty="0" smtClean="0">
              <a:latin typeface="Power Geez Unicode1"/>
              <a:ea typeface="Calibri"/>
              <a:cs typeface="Nyala"/>
            </a:rPr>
            <a:t>፣ ለ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ሰልጣኞች</a:t>
          </a:r>
          <a:r>
            <a:rPr lang="en-GB" sz="1800" dirty="0" smtClean="0">
              <a:latin typeface="Power Geez Unicode1"/>
              <a:ea typeface="Calibri"/>
              <a:cs typeface="Nyala"/>
            </a:rPr>
            <a:t>ና ለ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መ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/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ቤ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ቱ 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ሰራተኞች</a:t>
          </a:r>
          <a:r>
            <a:rPr lang="en-GB" sz="1800" dirty="0" smtClean="0">
              <a:latin typeface="Power Geez Unicode1"/>
              <a:ea typeface="Calibri"/>
              <a:cs typeface="Nyala"/>
            </a:rPr>
            <a:t> አ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ገልግሎት ተሰቷል፡፡ </a:t>
          </a:r>
        </a:p>
        <a:p>
          <a:pPr algn="just"/>
          <a:r>
            <a:rPr lang="am-ET" sz="1800" dirty="0" smtClean="0">
              <a:latin typeface="Power Geez Unicode1"/>
              <a:ea typeface="Calibri"/>
              <a:cs typeface="Nyala"/>
            </a:rPr>
            <a:t>ለሰልጣኞች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 </a:t>
          </a:r>
          <a:r>
            <a:rPr lang="en-US" sz="1800" dirty="0" err="1" smtClean="0">
              <a:latin typeface="Power Geez Unicode1"/>
              <a:ea typeface="Calibri"/>
              <a:cs typeface="Nyala"/>
            </a:rPr>
            <a:t>የቤተ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-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መፅሐፍ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ት </a:t>
          </a:r>
          <a:r>
            <a:rPr lang="en-US" sz="1800" dirty="0" err="1" smtClean="0">
              <a:latin typeface="Power Geez Unicode1"/>
              <a:ea typeface="Calibri"/>
              <a:cs typeface="Nyala"/>
            </a:rPr>
            <a:t>አገልግሎት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 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ተሰቷል፡፡ </a:t>
          </a:r>
          <a:endParaRPr lang="en-US" sz="1800" dirty="0" smtClean="0">
            <a:latin typeface="Power Geez Unicode1"/>
            <a:ea typeface="Calibri"/>
            <a:cs typeface="Nyala"/>
          </a:endParaRPr>
        </a:p>
        <a:p>
          <a:pPr algn="just"/>
          <a:r>
            <a:rPr lang="en-US" sz="1800" dirty="0" err="1" smtClean="0">
              <a:latin typeface="Power Geez Unicode1"/>
              <a:ea typeface="Calibri"/>
            </a:rPr>
            <a:t>በሃያት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ጨፌ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ለአካባቢዉ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ነዋሪ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ማህበረሰብ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የቤተመጽሀፍት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አገልግሎት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ተሰጥ</a:t>
          </a:r>
          <a:r>
            <a:rPr lang="en-US" sz="1800" dirty="0" err="1" smtClean="0">
              <a:effectLst/>
              <a:latin typeface="Power Geez Unicode1"/>
              <a:ea typeface="Calibri"/>
              <a:cs typeface="Times New Roman"/>
            </a:rPr>
            <a:t>ቷ</a:t>
          </a:r>
          <a:r>
            <a:rPr lang="en-US" sz="1800" dirty="0" err="1" smtClean="0">
              <a:latin typeface="Power Geez Unicode1"/>
              <a:ea typeface="Calibri"/>
            </a:rPr>
            <a:t>ል</a:t>
          </a:r>
          <a:r>
            <a:rPr lang="en-US" sz="1800" dirty="0" smtClean="0">
              <a:latin typeface="Power Geez Unicode1"/>
              <a:ea typeface="Calibri"/>
            </a:rPr>
            <a:t>፣</a:t>
          </a:r>
          <a:endParaRPr lang="en-US" sz="1800" dirty="0" smtClean="0"/>
        </a:p>
      </dgm:t>
    </dgm:pt>
    <dgm:pt modelId="{B13EFA6D-CA3E-4991-818F-713B32BEC3AB}" type="parTrans" cxnId="{0F299F34-BC52-4EE8-8DD3-F1CAA385DB73}">
      <dgm:prSet/>
      <dgm:spPr/>
      <dgm:t>
        <a:bodyPr/>
        <a:lstStyle/>
        <a:p>
          <a:endParaRPr lang="en-US"/>
        </a:p>
      </dgm:t>
    </dgm:pt>
    <dgm:pt modelId="{6CBAA266-CD96-4E16-8AF3-E29956C550BD}" type="sibTrans" cxnId="{0F299F34-BC52-4EE8-8DD3-F1CAA385DB73}">
      <dgm:prSet/>
      <dgm:spPr/>
      <dgm:t>
        <a:bodyPr/>
        <a:lstStyle/>
        <a:p>
          <a:endParaRPr lang="en-US"/>
        </a:p>
      </dgm:t>
    </dgm:pt>
    <dgm:pt modelId="{2290228C-1A85-4380-AF7F-466494EB6E86}" type="pres">
      <dgm:prSet presAssocID="{3A37FE53-F63F-4ADB-8AC1-7497A368EC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47A97-BC48-4015-A077-34F1AE4A7F1E}" type="pres">
      <dgm:prSet presAssocID="{246D1653-5A72-4010-B3FD-4302B856B181}" presName="node" presStyleLbl="node1" presStyleIdx="0" presStyleCnt="2" custScaleX="156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D13E8-0618-44EE-BD73-2A8657DC9DE8}" type="pres">
      <dgm:prSet presAssocID="{E4667330-AF4C-49BD-B525-A3E117DB3C63}" presName="sibTrans" presStyleCnt="0"/>
      <dgm:spPr/>
    </dgm:pt>
    <dgm:pt modelId="{BCD4E5B1-6E0C-4BDD-A1E0-A0ED4AA27D58}" type="pres">
      <dgm:prSet presAssocID="{3F1DBF4D-8F69-47DD-96ED-EACBCBE73EAF}" presName="node" presStyleLbl="node1" presStyleIdx="1" presStyleCnt="2" custScaleX="136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99F34-BC52-4EE8-8DD3-F1CAA385DB73}" srcId="{3A37FE53-F63F-4ADB-8AC1-7497A368EC84}" destId="{3F1DBF4D-8F69-47DD-96ED-EACBCBE73EAF}" srcOrd="1" destOrd="0" parTransId="{B13EFA6D-CA3E-4991-818F-713B32BEC3AB}" sibTransId="{6CBAA266-CD96-4E16-8AF3-E29956C550BD}"/>
    <dgm:cxn modelId="{0B80F7AE-CF0F-476B-AFAF-5B5EE761A0AB}" type="presOf" srcId="{3A37FE53-F63F-4ADB-8AC1-7497A368EC84}" destId="{2290228C-1A85-4380-AF7F-466494EB6E86}" srcOrd="0" destOrd="0" presId="urn:microsoft.com/office/officeart/2005/8/layout/hList6"/>
    <dgm:cxn modelId="{16D5E622-6111-44EE-B80E-3F7E275B9A05}" srcId="{3A37FE53-F63F-4ADB-8AC1-7497A368EC84}" destId="{246D1653-5A72-4010-B3FD-4302B856B181}" srcOrd="0" destOrd="0" parTransId="{AC61E010-0026-4584-9739-682CCA26CD1F}" sibTransId="{E4667330-AF4C-49BD-B525-A3E117DB3C63}"/>
    <dgm:cxn modelId="{5454632F-BBD2-4455-98FC-EBE6B715F228}" type="presOf" srcId="{3F1DBF4D-8F69-47DD-96ED-EACBCBE73EAF}" destId="{BCD4E5B1-6E0C-4BDD-A1E0-A0ED4AA27D58}" srcOrd="0" destOrd="0" presId="urn:microsoft.com/office/officeart/2005/8/layout/hList6"/>
    <dgm:cxn modelId="{51533016-E81C-429E-8FEF-BDA27D83D08E}" type="presOf" srcId="{246D1653-5A72-4010-B3FD-4302B856B181}" destId="{8BF47A97-BC48-4015-A077-34F1AE4A7F1E}" srcOrd="0" destOrd="0" presId="urn:microsoft.com/office/officeart/2005/8/layout/hList6"/>
    <dgm:cxn modelId="{6C52235C-8767-4041-9730-69468C8E9107}" type="presParOf" srcId="{2290228C-1A85-4380-AF7F-466494EB6E86}" destId="{8BF47A97-BC48-4015-A077-34F1AE4A7F1E}" srcOrd="0" destOrd="0" presId="urn:microsoft.com/office/officeart/2005/8/layout/hList6"/>
    <dgm:cxn modelId="{CF85D984-91C8-4A94-A30B-2B4C7B800DDE}" type="presParOf" srcId="{2290228C-1A85-4380-AF7F-466494EB6E86}" destId="{AA3D13E8-0618-44EE-BD73-2A8657DC9DE8}" srcOrd="1" destOrd="0" presId="urn:microsoft.com/office/officeart/2005/8/layout/hList6"/>
    <dgm:cxn modelId="{A8DA16A3-F8E3-499A-9D7E-707B78FED6F3}" type="presParOf" srcId="{2290228C-1A85-4380-AF7F-466494EB6E86}" destId="{BCD4E5B1-6E0C-4BDD-A1E0-A0ED4AA27D58}" srcOrd="2" destOrd="0" presId="urn:microsoft.com/office/officeart/2005/8/layout/hList6"/>
  </dgm:cxnLst>
  <dgm:bg>
    <a:solidFill>
      <a:schemeClr val="accent5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7A97-BC48-4015-A077-34F1AE4A7F1E}">
      <dsp:nvSpPr>
        <dsp:cNvPr id="0" name=""/>
        <dsp:cNvSpPr/>
      </dsp:nvSpPr>
      <dsp:spPr>
        <a:xfrm rot="16200000">
          <a:off x="-481332" y="486454"/>
          <a:ext cx="5715000" cy="4742090"/>
        </a:xfrm>
        <a:prstGeom prst="flowChartManualOperation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ower Geez Unicode1" pitchFamily="2" charset="0"/>
            </a:rPr>
            <a:t>መግቢያ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latin typeface="Power Geez Unicode1" pitchFamily="2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Power Geez Unicode1" pitchFamily="2" charset="0"/>
            </a:rPr>
            <a:t>ራዕይ</a:t>
          </a:r>
          <a:r>
            <a:rPr lang="en-US" sz="2000" b="1" kern="1200" dirty="0" smtClean="0">
              <a:latin typeface="Power Geez Unicode1" pitchFamily="2" charset="0"/>
            </a:rPr>
            <a:t>፣ </a:t>
          </a:r>
          <a:r>
            <a:rPr lang="en-US" sz="2000" b="1" kern="1200" dirty="0" err="1" smtClean="0">
              <a:latin typeface="Power Geez Unicode1" pitchFamily="2" charset="0"/>
            </a:rPr>
            <a:t>ተልዕኮ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እና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ዕሴቶች</a:t>
          </a:r>
          <a:endParaRPr lang="en-US" sz="2000" b="1" kern="1200" dirty="0" smtClean="0">
            <a:latin typeface="Power Geez Unicode1" pitchFamily="2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Power Geez Unicode1" pitchFamily="2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kern="1200" dirty="0" smtClean="0"/>
            <a:t>የ2016 በጀት ዓመት ዕቅድ አፈፃፀም አጭር ግምገማ</a:t>
          </a:r>
          <a:endParaRPr lang="en-GB" sz="2000" b="1" kern="1200" dirty="0" smtClean="0">
            <a:latin typeface="Power Geez Unicode1" pitchFamily="2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kern="1200" dirty="0" smtClean="0"/>
            <a:t> </a:t>
          </a:r>
          <a:endParaRPr lang="en-US" sz="2000" b="1" kern="1200" dirty="0" smtClean="0">
            <a:latin typeface="Power Geez Unicode1" pitchFamily="2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kern="1200" dirty="0" smtClean="0"/>
            <a:t>የ2017 በጀት ዓመት ዕቅድ ለማዘጋጀት እንደ መነሻ የተወሰዱት</a:t>
          </a:r>
          <a:endParaRPr lang="en-US" sz="2000" b="1" kern="1200" dirty="0" smtClean="0">
            <a:latin typeface="Power Geez Unicode1" panose="00000400000000000000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Power Geez Unicode1" panose="00000400000000000000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ower Geez Unicode1" panose="00000400000000000000" pitchFamily="2" charset="0"/>
            </a:rPr>
            <a:t>የ2017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ዝግጅት</a:t>
          </a:r>
          <a:r>
            <a:rPr lang="en-US" sz="2000" b="1" kern="1200" dirty="0" smtClean="0">
              <a:latin typeface="Power Geez Unicode1" panose="00000400000000000000" pitchFamily="2" charset="0"/>
            </a:rPr>
            <a:t>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ምዕራፍ</a:t>
          </a:r>
          <a:r>
            <a:rPr lang="en-US" sz="2000" b="1" kern="1200" dirty="0" smtClean="0">
              <a:latin typeface="Power Geez Unicode1" panose="00000400000000000000" pitchFamily="2" charset="0"/>
            </a:rPr>
            <a:t>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ግብዓት</a:t>
          </a:r>
          <a:r>
            <a:rPr lang="en-US" sz="2000" b="1" kern="1200" dirty="0" smtClean="0">
              <a:latin typeface="Power Geez Unicode1" panose="00000400000000000000" pitchFamily="2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ower Geez Unicode1" panose="00000400000000000000" pitchFamily="2" charset="0"/>
            </a:rPr>
            <a:t> 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በጀት</a:t>
          </a:r>
          <a:r>
            <a:rPr lang="en-US" sz="2000" b="1" kern="1200" dirty="0" smtClean="0">
              <a:latin typeface="Power Geez Unicode1" panose="00000400000000000000" pitchFamily="2" charset="0"/>
            </a:rPr>
            <a:t>፣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ower Geez Unicode1" panose="00000400000000000000" pitchFamily="2" charset="0"/>
            </a:rPr>
            <a:t> 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የሰው</a:t>
          </a:r>
          <a:r>
            <a:rPr lang="en-US" sz="2000" b="1" kern="1200" dirty="0" smtClean="0">
              <a:latin typeface="Power Geez Unicode1" panose="00000400000000000000" pitchFamily="2" charset="0"/>
            </a:rPr>
            <a:t>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ሃይል</a:t>
          </a:r>
          <a:endParaRPr lang="en-US" sz="2000" b="1" kern="1200" dirty="0" smtClean="0">
            <a:latin typeface="Power Geez Unicode1" panose="00000400000000000000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Power Geez Unicode1" panose="00000400000000000000" pitchFamily="2" charset="0"/>
          </a:endParaRPr>
        </a:p>
      </dsp:txBody>
      <dsp:txXfrm rot="5400000">
        <a:off x="5123" y="1142999"/>
        <a:ext cx="4742090" cy="3429000"/>
      </dsp:txXfrm>
    </dsp:sp>
    <dsp:sp modelId="{BCD4E5B1-6E0C-4BDD-A1E0-A0ED4AA27D58}">
      <dsp:nvSpPr>
        <dsp:cNvPr id="0" name=""/>
        <dsp:cNvSpPr/>
      </dsp:nvSpPr>
      <dsp:spPr>
        <a:xfrm rot="16200000">
          <a:off x="3932521" y="1042043"/>
          <a:ext cx="5715000" cy="36309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ውጫዊና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ውስጣዊ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ዳሰሳ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አስቻይ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እና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ፈታኝ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ሁኔታዎች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Power Geez Unicode1" panose="00000400000000000000" pitchFamily="2" charset="0"/>
            </a:rPr>
            <a:t>የ2017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ዕቅድ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ስትራቴጂዊ</a:t>
          </a:r>
          <a:r>
            <a:rPr lang="en-US" sz="1800" b="1" kern="1200" dirty="0" smtClean="0">
              <a:latin typeface="Power Geez Unicode1" panose="00000400000000000000" pitchFamily="2" charset="0"/>
            </a:rPr>
            <a:t> 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ጉዳዮች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Power Geez Unicode1" panose="00000400000000000000" pitchFamily="2" charset="0"/>
            </a:rPr>
            <a:t>በ4ቱ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ዕይታዎች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ዋና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ዋና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የማስፈፀሚያ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ስልቶች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ሊያጋጥሙ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የሚችሉ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ችግሮችና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መፍትሔ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የክትትልና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ግምገማ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ስርዓት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ማጠቃለያ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</dsp:txBody>
      <dsp:txXfrm rot="5400000">
        <a:off x="4974565" y="1142999"/>
        <a:ext cx="3630912" cy="3429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7A97-BC48-4015-A077-34F1AE4A7F1E}">
      <dsp:nvSpPr>
        <dsp:cNvPr id="0" name=""/>
        <dsp:cNvSpPr/>
      </dsp:nvSpPr>
      <dsp:spPr>
        <a:xfrm rot="16200000">
          <a:off x="-671832" y="676954"/>
          <a:ext cx="6096000" cy="4742090"/>
        </a:xfrm>
        <a:prstGeom prst="flowChartManualOperation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u="none" kern="1200" dirty="0" smtClean="0">
              <a:solidFill>
                <a:srgbClr val="FFFF00"/>
              </a:solidFill>
              <a:latin typeface="Power Geez Unicode1" pitchFamily="2" charset="0"/>
            </a:rPr>
            <a:t>የፍትህ ተቋማት መረጃዎች </a:t>
          </a:r>
          <a:r>
            <a:rPr lang="en-US" sz="2000" b="1" u="none" kern="1200" dirty="0" err="1" smtClean="0">
              <a:solidFill>
                <a:srgbClr val="FFFF00"/>
              </a:solidFill>
              <a:latin typeface="Power Geez Unicode1" pitchFamily="2" charset="0"/>
            </a:rPr>
            <a:t>ማሰባሰብ</a:t>
          </a:r>
          <a:endParaRPr lang="en-US" sz="2000" b="1" u="none" kern="1200" dirty="0" smtClean="0">
            <a:solidFill>
              <a:srgbClr val="FFFF00"/>
            </a:solidFill>
            <a:latin typeface="Power Geez Unicode1" pitchFamily="2" charset="0"/>
          </a:endParaRPr>
        </a:p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Power Geez Unicode1" pitchFamily="2" charset="0"/>
            </a:rPr>
            <a:t>ከአዲስ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አበባ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ከተማ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አስተዳደር</a:t>
          </a:r>
          <a:r>
            <a:rPr lang="en-US" sz="2000" b="1" kern="1200" dirty="0" smtClean="0">
              <a:latin typeface="Power Geez Unicode1" pitchFamily="2" charset="0"/>
            </a:rPr>
            <a:t>፣ </a:t>
          </a:r>
          <a:r>
            <a:rPr lang="en-US" sz="2000" b="1" kern="1200" dirty="0" err="1" smtClean="0">
              <a:latin typeface="Power Geez Unicode1" pitchFamily="2" charset="0"/>
            </a:rPr>
            <a:t>ከሀረሪ</a:t>
          </a:r>
          <a:r>
            <a:rPr lang="en-US" sz="2000" b="1" kern="1200" dirty="0" smtClean="0">
              <a:latin typeface="Power Geez Unicode1" pitchFamily="2" charset="0"/>
            </a:rPr>
            <a:t>፣ </a:t>
          </a:r>
          <a:r>
            <a:rPr lang="en-US" sz="2000" b="1" kern="1200" dirty="0" err="1" smtClean="0">
              <a:latin typeface="Power Geez Unicode1" pitchFamily="2" charset="0"/>
            </a:rPr>
            <a:t>ከሶማሌ</a:t>
          </a:r>
          <a:r>
            <a:rPr lang="en-US" sz="2000" b="1" kern="1200" dirty="0" smtClean="0">
              <a:latin typeface="Power Geez Unicode1" pitchFamily="2" charset="0"/>
            </a:rPr>
            <a:t>፣ </a:t>
          </a:r>
          <a:r>
            <a:rPr lang="en-US" sz="2000" b="1" kern="1200" dirty="0" err="1" smtClean="0">
              <a:latin typeface="Power Geez Unicode1" pitchFamily="2" charset="0"/>
            </a:rPr>
            <a:t>ከሲዳማ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እና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ከኦሮሚያ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ክልል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am-ET" sz="2000" b="1" kern="1200" dirty="0" smtClean="0">
              <a:solidFill>
                <a:schemeClr val="bg1"/>
              </a:solidFill>
              <a:latin typeface="Power Geez Unicode1" pitchFamily="2" charset="0"/>
            </a:rPr>
            <a:t>መረጃዎች ተሰብስበዋል፡፡</a:t>
          </a:r>
          <a:r>
            <a:rPr lang="en-US" sz="2000" b="1" kern="1200" dirty="0" smtClean="0">
              <a:solidFill>
                <a:schemeClr val="bg1"/>
              </a:solidFill>
              <a:latin typeface="Power Geez Unicode1" pitchFamily="2" charset="0"/>
            </a:rPr>
            <a:t> </a:t>
          </a:r>
          <a:r>
            <a:rPr lang="am-ET" sz="2000" b="1" kern="1200" dirty="0" smtClean="0">
              <a:solidFill>
                <a:schemeClr val="bg1"/>
              </a:solidFill>
              <a:latin typeface="Power Geez Unicode1" pitchFamily="2" charset="0"/>
            </a:rPr>
            <a:t> </a:t>
          </a:r>
          <a:endParaRPr lang="en-US" sz="2000" b="1" kern="1200" dirty="0" smtClean="0">
            <a:solidFill>
              <a:schemeClr val="bg1"/>
            </a:solidFill>
            <a:latin typeface="Power Geez Unicode1" panose="00000400000000000000" pitchFamily="2" charset="0"/>
          </a:endParaRPr>
        </a:p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kern="1200" dirty="0" smtClean="0">
              <a:latin typeface="Power Geez Unicode1" pitchFamily="2" charset="0"/>
            </a:rPr>
            <a:t>ከፌደራል ሰበር ሰሚ </a:t>
          </a:r>
          <a:r>
            <a:rPr lang="en-US" sz="2000" b="1" kern="1200" dirty="0" err="1" smtClean="0">
              <a:latin typeface="Power Geez Unicode1" pitchFamily="2" charset="0"/>
            </a:rPr>
            <a:t>ችሎት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am-ET" sz="2000" b="1" kern="1200" dirty="0" smtClean="0">
              <a:latin typeface="Power Geez Unicode1" pitchFamily="2" charset="0"/>
            </a:rPr>
            <a:t>ውሳኔዎች ተሰብስቧል</a:t>
          </a:r>
          <a:r>
            <a:rPr lang="en-US" sz="2000" b="1" kern="1200" dirty="0" smtClean="0">
              <a:latin typeface="Power Geez Unicode1" pitchFamily="2" charset="0"/>
            </a:rPr>
            <a:t>፣</a:t>
          </a:r>
        </a:p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Power Geez Unicode1" pitchFamily="2" charset="0"/>
            </a:rPr>
            <a:t>የተሰበሰቡ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መረጃዎች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እንዲደራጁ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ተደርጉዋል</a:t>
          </a:r>
          <a:r>
            <a:rPr lang="en-US" sz="2000" b="1" kern="1200" dirty="0" smtClean="0">
              <a:latin typeface="Power Geez Unicode1" pitchFamily="2" charset="0"/>
            </a:rPr>
            <a:t>፣</a:t>
          </a:r>
        </a:p>
      </dsp:txBody>
      <dsp:txXfrm rot="5400000">
        <a:off x="5123" y="1219199"/>
        <a:ext cx="4742090" cy="3657600"/>
      </dsp:txXfrm>
    </dsp:sp>
    <dsp:sp modelId="{BCD4E5B1-6E0C-4BDD-A1E0-A0ED4AA27D58}">
      <dsp:nvSpPr>
        <dsp:cNvPr id="0" name=""/>
        <dsp:cNvSpPr/>
      </dsp:nvSpPr>
      <dsp:spPr>
        <a:xfrm rot="16200000">
          <a:off x="3742021" y="1232543"/>
          <a:ext cx="6096000" cy="36309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b="1" kern="1200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መረጃ</a:t>
          </a:r>
          <a:r>
            <a:rPr lang="en-US" sz="1800" b="1" kern="1200" dirty="0" err="1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ዎችን</a:t>
          </a:r>
          <a:r>
            <a:rPr lang="en-US" sz="1800" b="1" kern="1200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kern="1200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 ማደራጀት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የተሰበሰቡት አዋጆች ወደ መረጃ ማ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ዕ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ከሉ ተደራጅቶ ገብተዋል፣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40 የተሻሩ አዋጆች እንዲለዩ ተደርጓል፣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በፌዴራልም በክልልም ማሻሻያ የተደረገባቸውን ሕጎች በአንድ ሰነድ ተዘጋጅቷል፣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የሕግ መረጃ ምንነት፤ አስፈላጊነት፣ ማደራጀት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 (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ማከማቸት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)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፤ እና ማሰራጨት ላይ "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Mini Research" 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ሥራ የጽሁፍ ዝግጅት  ተጠናቋል፣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ለ4 ክልል የሚላክ የህግ መረጃ በሶፍት ኮፒ የተሰበሰበ ክምችት ተጠናቋል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፡፡</a:t>
          </a:r>
          <a:endParaRPr lang="en-US" sz="1800" kern="1200" dirty="0" smtClean="0"/>
        </a:p>
      </dsp:txBody>
      <dsp:txXfrm rot="5400000">
        <a:off x="4974565" y="1219199"/>
        <a:ext cx="3630912" cy="365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7A97-BC48-4015-A077-34F1AE4A7F1E}">
      <dsp:nvSpPr>
        <dsp:cNvPr id="0" name=""/>
        <dsp:cNvSpPr/>
      </dsp:nvSpPr>
      <dsp:spPr>
        <a:xfrm rot="16200000">
          <a:off x="-659830" y="660657"/>
          <a:ext cx="5483225" cy="4161909"/>
        </a:xfrm>
        <a:prstGeom prst="flowChartManualOperation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kern="1200" dirty="0" smtClean="0">
              <a:solidFill>
                <a:srgbClr val="FFC000"/>
              </a:solidFill>
              <a:latin typeface="Power Geez Unicode1"/>
              <a:ea typeface="Calibri"/>
              <a:cs typeface="Nyala"/>
            </a:rPr>
            <a:t>የሥነ ምግባር መከታተያ </a:t>
          </a:r>
          <a:endParaRPr lang="en-GB" sz="2000" b="1" kern="1200" dirty="0" smtClean="0">
            <a:solidFill>
              <a:srgbClr val="FFC000"/>
            </a:solidFill>
            <a:latin typeface="Power Geez Unicode1"/>
            <a:ea typeface="Calibri"/>
            <a:cs typeface="Nyala"/>
          </a:endParaRPr>
        </a:p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m-ET" sz="2000" kern="1200" dirty="0" smtClean="0">
              <a:latin typeface="Power Geez Unicode1"/>
              <a:ea typeface="Calibri"/>
              <a:cs typeface="Nyala"/>
            </a:rPr>
            <a:t>20ኛዉ የአለም አቀፍ እና 19ኛዉ ሐገራዊ </a:t>
          </a:r>
          <a:r>
            <a:rPr lang="am-ET" sz="2000" kern="1200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የጸረ-ሙስና ቀን ሙስና የጋራ ጠላታችን ነው እንታገለው </a:t>
          </a:r>
          <a:r>
            <a:rPr lang="am-ET" sz="2000" kern="1200" dirty="0" smtClean="0">
              <a:latin typeface="Power Geez Unicode1"/>
              <a:ea typeface="Calibri"/>
              <a:cs typeface="Nyala"/>
            </a:rPr>
            <a:t>በሚል መሪ ቃል በዘርፍ ደረጃ በመተባበር ተከብሯል፡፡</a:t>
          </a:r>
          <a:endParaRPr lang="en-GB" sz="2000" kern="1200" dirty="0" smtClean="0">
            <a:latin typeface="Power Geez Unicode1"/>
            <a:ea typeface="Calibri"/>
            <a:cs typeface="Nyala"/>
          </a:endParaRPr>
        </a:p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m-ET" sz="2000" kern="1200" dirty="0" smtClean="0">
              <a:latin typeface="Power Geez Unicode1"/>
              <a:ea typeface="Calibri"/>
              <a:cs typeface="Nyala"/>
            </a:rPr>
            <a:t>ሀብት ማስመዝገብ የሚገባቸው አመራር/ሰራተኞች እንዲያስመዘግቡ ተደርጓል፡፡</a:t>
          </a:r>
          <a:r>
            <a:rPr lang="en-US" sz="2000" kern="1200" dirty="0" smtClean="0">
              <a:latin typeface="Power Geez Unicode1" pitchFamily="2" charset="0"/>
            </a:rPr>
            <a:t>፡፡</a:t>
          </a:r>
          <a:endParaRPr lang="en-US" sz="2000" b="1" kern="1200" dirty="0" smtClean="0">
            <a:latin typeface="Power Geez Unicode1" panose="00000400000000000000" pitchFamily="2" charset="0"/>
          </a:endParaRPr>
        </a:p>
      </dsp:txBody>
      <dsp:txXfrm rot="5400000">
        <a:off x="828" y="1096644"/>
        <a:ext cx="4161909" cy="3289935"/>
      </dsp:txXfrm>
    </dsp:sp>
    <dsp:sp modelId="{BCD4E5B1-6E0C-4BDD-A1E0-A0ED4AA27D58}">
      <dsp:nvSpPr>
        <dsp:cNvPr id="0" name=""/>
        <dsp:cNvSpPr/>
      </dsp:nvSpPr>
      <dsp:spPr>
        <a:xfrm rot="16200000">
          <a:off x="3439610" y="922662"/>
          <a:ext cx="5483225" cy="36378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b="1" kern="1200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የህዝብ ግንኙነትና ኮሙኒኬሽን</a:t>
          </a:r>
          <a:r>
            <a:rPr lang="en-US" sz="1800" b="1" kern="1200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 </a:t>
          </a:r>
          <a:r>
            <a:rPr lang="en-US" sz="1800" b="1" kern="1200" dirty="0" err="1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ስራዎች</a:t>
          </a:r>
          <a:r>
            <a:rPr lang="en-US" sz="1800" b="1" kern="1200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kern="1200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ተሰርቷል፡፡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91 ዜና እና 49 መረጃ በድምሩ 140 የማጋራት ስራ ተሰርቷል፡፡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m-ET" sz="1800" kern="1200" dirty="0" smtClean="0">
            <a:latin typeface="Power Geez Unicode1"/>
            <a:ea typeface="Calibri"/>
            <a:cs typeface="Nyala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b="1" kern="1200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የቤተ መጽሃፍት አ</a:t>
          </a:r>
          <a:r>
            <a:rPr lang="en-US" sz="1800" b="1" kern="1200" dirty="0" err="1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ገልግሎት</a:t>
          </a:r>
          <a:r>
            <a:rPr lang="en-US" sz="1800" b="1" kern="1200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kern="1200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መስጠት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ለተገልጋዮች</a:t>
          </a:r>
          <a:r>
            <a:rPr lang="en-GB" sz="1800" kern="1200" dirty="0" smtClean="0">
              <a:latin typeface="Power Geez Unicode1"/>
              <a:ea typeface="Calibri"/>
              <a:cs typeface="Nyala"/>
            </a:rPr>
            <a:t>፣ ለ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ሰልጣኞች</a:t>
          </a:r>
          <a:r>
            <a:rPr lang="en-GB" sz="1800" kern="1200" dirty="0" smtClean="0">
              <a:latin typeface="Power Geez Unicode1"/>
              <a:ea typeface="Calibri"/>
              <a:cs typeface="Nyala"/>
            </a:rPr>
            <a:t>ና ለ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መ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/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ቤ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ቱ 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ሰራተኞች</a:t>
          </a:r>
          <a:r>
            <a:rPr lang="en-GB" sz="1800" kern="1200" dirty="0" smtClean="0">
              <a:latin typeface="Power Geez Unicode1"/>
              <a:ea typeface="Calibri"/>
              <a:cs typeface="Nyala"/>
            </a:rPr>
            <a:t> አ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ገልግሎት ተሰቷል፡፡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ለሰልጣኞች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 </a:t>
          </a:r>
          <a:r>
            <a:rPr lang="en-US" sz="1800" kern="1200" dirty="0" err="1" smtClean="0">
              <a:latin typeface="Power Geez Unicode1"/>
              <a:ea typeface="Calibri"/>
              <a:cs typeface="Nyala"/>
            </a:rPr>
            <a:t>የቤተ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-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መፅሐፍ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ት </a:t>
          </a:r>
          <a:r>
            <a:rPr lang="en-US" sz="1800" kern="1200" dirty="0" err="1" smtClean="0">
              <a:latin typeface="Power Geez Unicode1"/>
              <a:ea typeface="Calibri"/>
              <a:cs typeface="Nyala"/>
            </a:rPr>
            <a:t>አገልግሎት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 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ተሰቷል፡፡ </a:t>
          </a:r>
          <a:endParaRPr lang="en-US" sz="1800" kern="1200" dirty="0" smtClean="0">
            <a:latin typeface="Power Geez Unicode1"/>
            <a:ea typeface="Calibri"/>
            <a:cs typeface="Nyala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Power Geez Unicode1"/>
              <a:ea typeface="Calibri"/>
            </a:rPr>
            <a:t>በሃያት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ጨፌ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ለአካባቢዉ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ነዋሪ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ማህበረሰብ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የቤተመጽሀፍት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አገልግሎት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ተሰጥ</a:t>
          </a:r>
          <a:r>
            <a:rPr lang="en-US" sz="1800" kern="1200" dirty="0" err="1" smtClean="0">
              <a:effectLst/>
              <a:latin typeface="Power Geez Unicode1"/>
              <a:ea typeface="Calibri"/>
              <a:cs typeface="Times New Roman"/>
            </a:rPr>
            <a:t>ቷ</a:t>
          </a:r>
          <a:r>
            <a:rPr lang="en-US" sz="1800" kern="1200" dirty="0" err="1" smtClean="0">
              <a:latin typeface="Power Geez Unicode1"/>
              <a:ea typeface="Calibri"/>
            </a:rPr>
            <a:t>ል</a:t>
          </a:r>
          <a:r>
            <a:rPr lang="en-US" sz="1800" kern="1200" dirty="0" smtClean="0">
              <a:latin typeface="Power Geez Unicode1"/>
              <a:ea typeface="Calibri"/>
            </a:rPr>
            <a:t>፣</a:t>
          </a:r>
          <a:endParaRPr lang="en-US" sz="1800" kern="1200" dirty="0" smtClean="0"/>
        </a:p>
      </dsp:txBody>
      <dsp:txXfrm rot="5400000">
        <a:off x="4362273" y="1096644"/>
        <a:ext cx="3637899" cy="3289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1B6C-E20E-442C-8F6B-578C406EBE8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11A2B-4B8F-48F9-8347-0C0BF7DA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5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B35572-BC8F-4C10-90FD-5521AB26CA77}" type="datetime1">
              <a:rPr lang="en-US" smtClean="0"/>
              <a:t>9/23/2024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895B-AC7A-42CB-92A6-C45EA81BD5F2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55C0-96AD-472E-8B59-BCA0854F536B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F7F9CE-B01C-4A05-9621-4E867FBCF63D}" type="datetime1">
              <a:rPr lang="en-US" smtClean="0"/>
              <a:t>9/23/2024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06EC5C-E048-4A62-BCD1-FA35ED7EC8CD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0C8-92D5-4C2A-AB54-5FABD5EB6736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CD3-B3FF-4430-9DF2-49BEB8785CAF}" type="datetime1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53E0A1-D6C9-4393-B96F-452102AB1681}" type="datetime1">
              <a:rPr lang="en-US" smtClean="0"/>
              <a:t>9/23/2024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DFAC-F83E-4A39-B1D8-6C437F51D0DF}" type="datetime1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2CB400-8D74-441E-8ABA-22396106C5F8}" type="datetime1">
              <a:rPr lang="en-US" smtClean="0"/>
              <a:t>9/23/2024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59B8B4-EDF0-42EC-A092-DE5350685D46}" type="datetime1">
              <a:rPr lang="en-US" smtClean="0"/>
              <a:t>9/23/2024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890B8B-385E-4BD7-8195-635CE083D963}" type="datetime1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3845" y="2393728"/>
            <a:ext cx="7467600" cy="4159472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  </a:t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የፌደራል</a:t>
            </a: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የፍትሕ</a:t>
            </a: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የሕግ</a:t>
            </a: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ኢንስቲትዩት</a:t>
            </a: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</a:br>
            <a:r>
              <a:rPr lang="am-ET" sz="27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የ2016 </a:t>
            </a:r>
            <a:r>
              <a:rPr lang="am-ET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በጀት ዓመት ዕቅድ አፈፃፀም</a:t>
            </a:r>
            <a:r>
              <a:rPr lang="en-GB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GB" sz="27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እና</a:t>
            </a:r>
            <a:r>
              <a:rPr lang="am-ET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GB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/>
            </a:r>
            <a:br>
              <a:rPr lang="en-GB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</a:br>
            <a:r>
              <a:rPr lang="en-US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የ2017 </a:t>
            </a:r>
            <a:r>
              <a:rPr lang="en-US" sz="27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በጀት</a:t>
            </a:r>
            <a:r>
              <a:rPr lang="en-US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ዓመት</a:t>
            </a:r>
            <a:r>
              <a:rPr lang="en-US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መነሻ</a:t>
            </a:r>
            <a:r>
              <a:rPr lang="en-US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ዕቅድ</a:t>
            </a:r>
            <a:r>
              <a:rPr lang="en-US" sz="27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</a:b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</a:b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አዲስ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አበባ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                                                         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            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መስከረም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 2017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ዓ.ም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   </a:t>
            </a:r>
            <a:r>
              <a:rPr lang="en-US" sz="2200" b="1" dirty="0">
                <a:solidFill>
                  <a:srgbClr val="0711CF"/>
                </a:solidFill>
              </a:rPr>
              <a:t>             </a:t>
            </a:r>
            <a:endParaRPr lang="en-GB" sz="2200" dirty="0"/>
          </a:p>
        </p:txBody>
      </p:sp>
      <p:pic>
        <p:nvPicPr>
          <p:cNvPr id="7" name="Content Placeholder 3" descr="C:\Users\zeki\Desktop\New Logo JL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598"/>
            <a:ext cx="1981200" cy="175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ZIKE\Desktop\FSCt O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2" y="228598"/>
            <a:ext cx="19050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67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am-ET" sz="2400" b="1" dirty="0">
                <a:solidFill>
                  <a:srgbClr val="3009D5"/>
                </a:solidFill>
                <a:latin typeface="Power Geez Unicode1" pitchFamily="2" charset="0"/>
              </a:rPr>
              <a:t>ለ</a:t>
            </a:r>
            <a:r>
              <a:rPr lang="en-GB" sz="2400" b="1" dirty="0">
                <a:solidFill>
                  <a:srgbClr val="3009D5"/>
                </a:solidFill>
                <a:latin typeface="Power Geez Unicode1" pitchFamily="2" charset="0"/>
              </a:rPr>
              <a:t>/</a:t>
            </a:r>
            <a:r>
              <a:rPr lang="am-ET" sz="24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2400" b="1" dirty="0">
                <a:solidFill>
                  <a:srgbClr val="3009D5"/>
                </a:solidFill>
                <a:latin typeface="Power Geez Unicode1" pitchFamily="2" charset="0"/>
              </a:rPr>
              <a:t>በ2016 </a:t>
            </a:r>
            <a:r>
              <a:rPr lang="en-US" sz="2400" b="1" dirty="0" err="1">
                <a:solidFill>
                  <a:srgbClr val="3009D5"/>
                </a:solidFill>
                <a:latin typeface="Power Geez Unicode1" pitchFamily="2" charset="0"/>
              </a:rPr>
              <a:t>ዓ.ም</a:t>
            </a:r>
            <a:r>
              <a:rPr lang="en-US" sz="24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400" b="1" dirty="0" smtClean="0">
                <a:solidFill>
                  <a:srgbClr val="3009D5"/>
                </a:solidFill>
                <a:latin typeface="Power Geez Unicode1" pitchFamily="2" charset="0"/>
              </a:rPr>
              <a:t>የ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ተጀመሩ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400" b="1" dirty="0" smtClean="0">
                <a:solidFill>
                  <a:srgbClr val="3009D5"/>
                </a:solidFill>
                <a:latin typeface="Power Geez Unicode1" pitchFamily="2" charset="0"/>
              </a:rPr>
              <a:t>የጥናት ሥራ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ዎች</a:t>
            </a:r>
            <a:r>
              <a:rPr lang="am-ET" sz="24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አፈፃፀም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879592"/>
            <a:ext cx="609600" cy="521208"/>
          </a:xfrm>
        </p:spPr>
        <p:txBody>
          <a:bodyPr/>
          <a:lstStyle/>
          <a:p>
            <a:fld id="{AE2954B1-FA68-4252-91F0-83DF1C87A1E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761514"/>
              </p:ext>
            </p:extLst>
          </p:nvPr>
        </p:nvGraphicFramePr>
        <p:xfrm>
          <a:off x="228601" y="685799"/>
          <a:ext cx="8381999" cy="533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277"/>
                <a:gridCol w="6674556"/>
                <a:gridCol w="1164166"/>
              </a:tblGrid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  <a:ea typeface="Calibri"/>
                          <a:cs typeface="Times New Roman"/>
                        </a:rPr>
                        <a:t>ቁ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የጥናቱ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ርዕስ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አፈፃፀም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75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የፌደራል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ፍርድ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ቤቶች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የአስተዳደር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ሥልጣን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ተዋረድ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እና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ግንኙነት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60%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የአስተዳደር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ወሰን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የሕግ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ማዕቀፍ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በኢትዮጵያ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አፈጻጸሙ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70%</a:t>
                      </a: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45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የፌዴራል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ጠቅላይ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ፍርድ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ቤት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የሰበር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ሥነ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ሥርዓት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መመሪያ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ቁጥር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17/2015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የሕግ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ማዕቀፍና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አተገባበር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9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45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በኢትዮጵያ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የሰብአዊ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መብት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ጥሰት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ተጎጂዎች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የሚካሱበት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የሕግ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ማዕቀፍ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እና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የአሠራር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ሥርዓት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80%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68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የግልግል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ዳኝነት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እና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የዕርቅ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አሠራር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ሥርዓት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አዋጅ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ቁጥር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1237/2013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በፍትሐብሔር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ጉዳዮች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ላይ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ያመጣዉ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ተጽእኖ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ሕግ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እና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ተግባር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70%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75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በአዲስ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አበባ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ከተማ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ፍርድ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ቤቶች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የተገልጋይ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እርካታ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ዳሰሳ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ጥናት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90%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11</a:t>
            </a:fld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304800" y="381000"/>
            <a:ext cx="8305800" cy="51054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የቀጠለ</a:t>
            </a:r>
            <a:r>
              <a:rPr lang="en-GB" sz="2400" b="1" dirty="0" smtClean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…</a:t>
            </a:r>
          </a:p>
          <a:p>
            <a:pPr algn="ctr"/>
            <a:endParaRPr lang="en-GB" sz="2000" b="1" dirty="0">
              <a:solidFill>
                <a:srgbClr val="FFC000"/>
              </a:solidFill>
              <a:latin typeface="Power Geez Unicode1"/>
              <a:ea typeface="Calibri"/>
              <a:cs typeface="Nyala"/>
            </a:endParaRPr>
          </a:p>
          <a:p>
            <a:pPr lvl="0" algn="just">
              <a:lnSpc>
                <a:spcPct val="150000"/>
              </a:lnSpc>
            </a:pPr>
            <a:r>
              <a:rPr lang="am-ET" sz="2000" b="1" dirty="0">
                <a:solidFill>
                  <a:srgbClr val="0711CF"/>
                </a:solidFill>
                <a:latin typeface="Power Geez Unicode1" pitchFamily="2" charset="0"/>
              </a:rPr>
              <a:t>ሐ) የሕግ መዝገበ ቃላት ፕሮጀክት ትግበራ</a:t>
            </a:r>
            <a:r>
              <a:rPr lang="en-GB" sz="2000" b="1" dirty="0">
                <a:solidFill>
                  <a:srgbClr val="0711CF"/>
                </a:solidFill>
                <a:latin typeface="Power Geez Unicode1" pitchFamily="2" charset="0"/>
              </a:rPr>
              <a:t>፤</a:t>
            </a:r>
            <a:endParaRPr lang="am-ET" sz="2000" b="1" dirty="0">
              <a:solidFill>
                <a:srgbClr val="0711CF"/>
              </a:solidFill>
              <a:latin typeface="Power Geez Unicode1" pitchFamily="2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የአማርኛ የሕግ መዝገበ ቃላት ፕሮጄክት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ሥራው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ተጠናቆ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ለምረቃ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በዝግጅት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ላይ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ይገኛል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የአፋን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ኦሮሞ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ሕ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ግ መዝገበ ቃላት ሥራ አፈጻጸሙ 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30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%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ደርሷል፡፡ </a:t>
            </a:r>
            <a:endParaRPr lang="en-GB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lvl="0" algn="just"/>
            <a:endParaRPr lang="en-GB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የጥናትና ምርምር አ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ው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ደ ጥናት </a:t>
            </a:r>
            <a:r>
              <a:rPr lang="en-GB" sz="2000" dirty="0" err="1" smtClean="0">
                <a:solidFill>
                  <a:schemeClr val="tx1"/>
                </a:solidFill>
                <a:latin typeface="Power Geez Unicode1" pitchFamily="2" charset="0"/>
              </a:rPr>
              <a:t>ተካሔ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ዷል</a:t>
            </a:r>
            <a:r>
              <a:rPr lang="en-GB" sz="2000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  <a:endParaRPr lang="am-ET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የ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አቻ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ለአቻ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ው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ይይትና </a:t>
            </a:r>
            <a:r>
              <a:rPr lang="en-GB" sz="2000" dirty="0" err="1">
                <a:solidFill>
                  <a:schemeClr val="tx1"/>
                </a:solidFill>
                <a:latin typeface="Power Geez Unicode1" pitchFamily="2" charset="0"/>
              </a:rPr>
              <a:t>የጋራ</a:t>
            </a:r>
            <a:r>
              <a:rPr lang="en-GB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ምክክር መድረክ </a:t>
            </a:r>
            <a:r>
              <a:rPr lang="en-GB" sz="2000" dirty="0" err="1">
                <a:solidFill>
                  <a:schemeClr val="tx1"/>
                </a:solidFill>
                <a:latin typeface="Power Geez Unicode1" pitchFamily="2" charset="0"/>
              </a:rPr>
              <a:t>ተካሔ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ዷል</a:t>
            </a:r>
            <a:r>
              <a:rPr lang="en-GB" sz="2000" dirty="0">
                <a:solidFill>
                  <a:schemeClr val="tx1"/>
                </a:solidFill>
                <a:latin typeface="Power Geez Unicode1" pitchFamily="2" charset="0"/>
              </a:rPr>
              <a:t>፣</a:t>
            </a:r>
            <a:endParaRPr lang="am-ET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229600" y="5734050"/>
            <a:ext cx="609600" cy="521208"/>
          </a:xfrm>
        </p:spPr>
        <p:txBody>
          <a:bodyPr/>
          <a:lstStyle/>
          <a:p>
            <a:fld id="{AE2954B1-FA68-4252-91F0-83DF1C87A1E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67616" y="876300"/>
            <a:ext cx="8214384" cy="55976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በጥናትና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3009D5"/>
                </a:solidFill>
                <a:latin typeface="Power Geez Unicode1" pitchFamily="2" charset="0"/>
              </a:rPr>
              <a:t>ምርምር</a:t>
            </a:r>
            <a:r>
              <a:rPr lang="en-US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ዘርፍ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ያጋጠሙ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ችግሮች</a:t>
            </a:r>
            <a:endParaRPr lang="en-US" b="1" dirty="0" smtClean="0">
              <a:solidFill>
                <a:srgbClr val="3009D5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ከፍተኛ የ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ጥናትና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ምርምር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ባለሙያ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እጥረት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ና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ብቃት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ለጥናት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ሥራን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ወጪ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የሚመጥን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በቂ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በጀት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ያለመመደብ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የግብዓትና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የ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አገልግሎት ችግሮች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/>
                <a:ea typeface="Calibri"/>
                <a:cs typeface="Nyala"/>
              </a:rPr>
              <a:t>ምቹ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የስራ አከባቢ አለመኖር፤</a:t>
            </a: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የግዥ </a:t>
            </a:r>
            <a:r>
              <a:rPr lang="am-ET" sz="2000" dirty="0">
                <a:latin typeface="Power Geez Unicode1" pitchFamily="2" charset="0"/>
              </a:rPr>
              <a:t>ሂደቶች በሚፈለገው መጠን፣ ጊዜ እና ጥራት </a:t>
            </a:r>
            <a:r>
              <a:rPr lang="am-ET" sz="2000" dirty="0" smtClean="0">
                <a:latin typeface="Power Geez Unicode1" pitchFamily="2" charset="0"/>
              </a:rPr>
              <a:t>አለመፈፀም</a:t>
            </a:r>
            <a:r>
              <a:rPr lang="en-US" sz="2000" dirty="0" smtClean="0">
                <a:latin typeface="Power Geez Unicode1" pitchFamily="2" charset="0"/>
              </a:rPr>
              <a:t>፣</a:t>
            </a:r>
            <a:endParaRPr lang="en-US" sz="20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>
                <a:latin typeface="Power Geez Unicode1" pitchFamily="2" charset="0"/>
              </a:rPr>
              <a:t>በሰላምና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ፀጥታ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ምክንያት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እንደልብ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ወደ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ክልሎች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ተንቀሳቅሶ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መረጃዎችን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መሰብሰብና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መስራት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አለመቻል</a:t>
            </a:r>
            <a:r>
              <a:rPr lang="en-US" sz="2000" dirty="0" smtClean="0">
                <a:latin typeface="Power Geez Unicode1" pitchFamily="2" charset="0"/>
              </a:rPr>
              <a:t>፣ </a:t>
            </a:r>
            <a:endParaRPr lang="en-US" sz="20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የኢንተርኔት የዳታ ኔትዎርክ</a:t>
            </a: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እና የመብራት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መቆራረጥ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697750"/>
              </p:ext>
            </p:extLst>
          </p:nvPr>
        </p:nvGraphicFramePr>
        <p:xfrm>
          <a:off x="152400" y="761998"/>
          <a:ext cx="8472487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191869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2.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የሥልጠና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እና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የፍትሕ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ሥርዓት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ማሻሻያ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ዘርፍ</a:t>
            </a:r>
            <a:endParaRPr lang="en-US" sz="2000" b="1" dirty="0">
              <a:solidFill>
                <a:srgbClr val="CC00FF"/>
              </a:solidFill>
              <a:latin typeface="Power Geez Unicode1" pitchFamily="2" charset="0"/>
            </a:endParaRPr>
          </a:p>
          <a:p>
            <a:pPr algn="ctr"/>
            <a:r>
              <a:rPr lang="am-ET" sz="2000" b="1" dirty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2.</a:t>
            </a:r>
            <a:r>
              <a:rPr lang="en-US" sz="2000" b="1" dirty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1.</a:t>
            </a:r>
            <a:r>
              <a:rPr lang="am-ET" sz="2000" b="1" dirty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 የዳኝነትና የፍትህ አካላት ባለሙያዎች ሥልጠና</a:t>
            </a:r>
            <a:endParaRPr lang="en-US" sz="2000" b="1" dirty="0">
              <a:solidFill>
                <a:srgbClr val="CC00FF"/>
              </a:solidFill>
              <a:latin typeface="Power Geez Unicode1" pitchFamily="2" charset="0"/>
              <a:ea typeface="Calibri"/>
              <a:cs typeface="Nyala"/>
            </a:endParaRPr>
          </a:p>
        </p:txBody>
      </p:sp>
      <p:pic>
        <p:nvPicPr>
          <p:cNvPr id="7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6" y="-762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2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791200" cy="4572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err="1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የቀጠለ</a:t>
            </a:r>
            <a:r>
              <a:rPr lang="en-GB" sz="2400" b="1" dirty="0" smtClean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…</a:t>
            </a:r>
            <a:endParaRPr lang="en-US" sz="2400" dirty="0">
              <a:solidFill>
                <a:srgbClr val="3009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304800" y="762000"/>
            <a:ext cx="8305800" cy="4953000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የፈተና አገልግሎት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ለ39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ተፈታኞች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የህግ ፈተና እንድንሰጥ ተጠይቆ ፈተናውን ወስደው ውጤቱም ታርሞ ተልኳል፡፡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አፈፃፀም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100% ነው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፡፡</a:t>
            </a:r>
            <a:endParaRPr lang="en-US" sz="2000" dirty="0" smtClean="0">
              <a:solidFill>
                <a:schemeClr val="tx1"/>
              </a:solidFill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ከልዩ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ስልጠናና ፈተና አገልግሎት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1.5 ሚሊየን </a:t>
            </a:r>
            <a:r>
              <a:rPr lang="am-ET" sz="2000" dirty="0">
                <a:solidFill>
                  <a:srgbClr val="0711CF"/>
                </a:solidFill>
                <a:latin typeface="Power Geez Unicode1" pitchFamily="2" charset="0"/>
              </a:rPr>
              <a:t>ብር</a:t>
            </a:r>
            <a:r>
              <a:rPr lang="am-ET" sz="2000" dirty="0"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ለመሰብሰብ ታቅዶ </a:t>
            </a:r>
            <a:endParaRPr lang="en-GB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am-ET" sz="2000" b="1" dirty="0" smtClean="0">
                <a:solidFill>
                  <a:schemeClr val="tx1"/>
                </a:solidFill>
                <a:latin typeface="Power Geez Unicode1" pitchFamily="2" charset="0"/>
              </a:rPr>
              <a:t>573,788.00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ብር ተሰብስቧል አፈፃፀም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38.25%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ነው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፡፡</a:t>
            </a:r>
          </a:p>
          <a:p>
            <a:pPr lvl="0" algn="just">
              <a:lnSpc>
                <a:spcPct val="150000"/>
              </a:lnSpc>
            </a:pP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የጋራ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ምክክር መድረክ ፡-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ለ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100 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የ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ፍትሕ ዘር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ፍ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አመራሮች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የጋራ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የምክክር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መድረክ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ለማዘጋጀት ታቅዶ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64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አመራሮች የተሳተፉ ሲሆን፡፡ አፈፃፀሙ 64% ነው፡፡ </a:t>
            </a:r>
            <a:endParaRPr lang="en-US" sz="2000" dirty="0" smtClean="0">
              <a:solidFill>
                <a:schemeClr val="tx1"/>
              </a:solidFill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የኢንስቲትዩቱ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የሰራተኞች፣ ባለሙያዎች እና አመራሮች ሥልጠና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በአጠቃላይ ለ175 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ወንድ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…..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ሴት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…….)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የኢንስቲትዩቱ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የሰራተኞች፣ ባለሙያዎች እና የተቋሙ አመራሮች ሥልጠና ተሰጥቷል፡፡</a:t>
            </a:r>
          </a:p>
        </p:txBody>
      </p:sp>
    </p:spTree>
    <p:extLst>
      <p:ext uri="{BB962C8B-B14F-4D97-AF65-F5344CB8AC3E}">
        <p14:creationId xmlns:p14="http://schemas.microsoft.com/office/powerpoint/2010/main" val="7618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41248"/>
            <a:ext cx="8290584" cy="48737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2.2. </a:t>
            </a:r>
            <a:r>
              <a:rPr lang="am-ET" sz="2000" b="1" dirty="0" smtClean="0">
                <a:solidFill>
                  <a:srgbClr val="0711CF"/>
                </a:solidFill>
                <a:latin typeface="Power Geez Unicode1" pitchFamily="2" charset="0"/>
              </a:rPr>
              <a:t>የሕግ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ባለሙያዎች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am-ET" sz="2000" b="1" dirty="0" smtClean="0">
                <a:solidFill>
                  <a:srgbClr val="0711CF"/>
                </a:solidFill>
                <a:latin typeface="Power Geez Unicode1" pitchFamily="2" charset="0"/>
              </a:rPr>
              <a:t>ምዘናና </a:t>
            </a:r>
            <a:r>
              <a:rPr lang="am-ET" sz="2000" b="1" dirty="0">
                <a:solidFill>
                  <a:srgbClr val="0711CF"/>
                </a:solidFill>
                <a:latin typeface="Power Geez Unicode1" pitchFamily="2" charset="0"/>
              </a:rPr>
              <a:t>ብቃት ማረጋገጥ </a:t>
            </a:r>
            <a:r>
              <a:rPr lang="am-ET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am-ET" sz="2000" b="1" dirty="0">
              <a:solidFill>
                <a:srgbClr val="0711CF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ለህግ </a:t>
            </a:r>
            <a:r>
              <a:rPr lang="am-ET" sz="2000" dirty="0">
                <a:latin typeface="Power Geez Unicode1" pitchFamily="2" charset="0"/>
              </a:rPr>
              <a:t>መምህራን የተዘጋጀዉን የሙያ ደረጃ ለትምህርት ሚኒስቴር </a:t>
            </a:r>
            <a:r>
              <a:rPr lang="en-US" sz="2000" dirty="0" err="1" smtClean="0">
                <a:latin typeface="Power Geez Unicode1" pitchFamily="2" charset="0"/>
              </a:rPr>
              <a:t>አስረክበናል</a:t>
            </a:r>
            <a:r>
              <a:rPr lang="en-US" sz="2000" dirty="0" smtClean="0">
                <a:latin typeface="Power Geez Unicode1" pitchFamily="2" charset="0"/>
              </a:rPr>
              <a:t>.</a:t>
            </a:r>
            <a:endParaRPr lang="am-ET" sz="20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የህግ </a:t>
            </a:r>
            <a:r>
              <a:rPr lang="am-ET" sz="2000" dirty="0">
                <a:latin typeface="Power Geez Unicode1" pitchFamily="2" charset="0"/>
              </a:rPr>
              <a:t>አሰልጣኞችን የምዘናና ብቃት ማረጋገጥ ተግባራዊ ለማድረግ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የስልጠናና የ</a:t>
            </a: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ምክክር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ዎርክ ሾፕ </a:t>
            </a:r>
            <a:r>
              <a:rPr lang="am-ET" sz="2000" dirty="0">
                <a:latin typeface="Power Geez Unicode1" pitchFamily="2" charset="0"/>
              </a:rPr>
              <a:t>ማዘጋጀት ተችሏል፡፡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</a:t>
            </a:r>
            <a:r>
              <a:rPr lang="en-GB" sz="2000" dirty="0" err="1">
                <a:latin typeface="Power Geez Unicode1" pitchFamily="2" charset="0"/>
              </a:rPr>
              <a:t>ተለያዩ</a:t>
            </a:r>
            <a:r>
              <a:rPr lang="am-ET" sz="2000" dirty="0">
                <a:latin typeface="Power Geez Unicode1" pitchFamily="2" charset="0"/>
              </a:rPr>
              <a:t> አሰራሮችን በሀገራዊ ደረጃ ወደ አንድ አሰራር ለማምጣት የሚረዳ </a:t>
            </a:r>
            <a:r>
              <a:rPr lang="en-US" sz="2000" dirty="0">
                <a:latin typeface="Power Geez Unicode1" pitchFamily="2" charset="0"/>
              </a:rPr>
              <a:t>Base Line Survey of the Disparities in Implementation of Trainings at Federal and Regional Judicial Training Institutes </a:t>
            </a:r>
            <a:r>
              <a:rPr lang="am-ET" sz="2000" dirty="0">
                <a:latin typeface="Power Geez Unicode1" pitchFamily="2" charset="0"/>
              </a:rPr>
              <a:t>በሚል የጥናት ርዕስ ጥናት ተደርጓል፡፡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27192"/>
            <a:ext cx="609600" cy="521208"/>
          </a:xfrm>
        </p:spPr>
        <p:txBody>
          <a:bodyPr/>
          <a:lstStyle/>
          <a:p>
            <a:fld id="{AE2954B1-FA68-4252-91F0-83DF1C87A1E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7318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0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16" y="304800"/>
            <a:ext cx="8366784" cy="556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711CF"/>
                </a:solidFill>
                <a:latin typeface="Power Geez Unicode1" pitchFamily="2" charset="0"/>
              </a:rPr>
              <a:t>   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2. 3.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የፍትሕ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ሥርኣት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ማሻሻያ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እና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የሕግ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መረጃ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ማእከል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am-ET" sz="2000" b="1" dirty="0">
              <a:solidFill>
                <a:srgbClr val="0711CF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ለ</a:t>
            </a:r>
            <a:r>
              <a:rPr lang="en-US" sz="2000" dirty="0" smtClean="0">
                <a:latin typeface="Power Geez Unicode1" pitchFamily="2" charset="0"/>
              </a:rPr>
              <a:t>43 የ</a:t>
            </a:r>
            <a:r>
              <a:rPr lang="am-ET" sz="2000" dirty="0" smtClean="0">
                <a:latin typeface="Power Geez Unicode1" pitchFamily="2" charset="0"/>
              </a:rPr>
              <a:t>ህግ </a:t>
            </a:r>
            <a:r>
              <a:rPr lang="am-ET" sz="2000" dirty="0">
                <a:latin typeface="Power Geez Unicode1" pitchFamily="2" charset="0"/>
              </a:rPr>
              <a:t>ትምህርት ቤቶች የህግ መምህራን </a:t>
            </a:r>
            <a:r>
              <a:rPr lang="en-US" sz="2000" dirty="0" err="1" smtClean="0">
                <a:latin typeface="Power Geez Unicode1" pitchFamily="2" charset="0"/>
              </a:rPr>
              <a:t>በIntroduction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>
                <a:latin typeface="Power Geez Unicode1" pitchFamily="2" charset="0"/>
              </a:rPr>
              <a:t>to Information Technology </a:t>
            </a:r>
            <a:r>
              <a:rPr lang="en-US" sz="2000" dirty="0" smtClean="0">
                <a:latin typeface="Power Geez Unicode1" pitchFamily="2" charset="0"/>
              </a:rPr>
              <a:t>law </a:t>
            </a:r>
            <a:r>
              <a:rPr lang="en-US" sz="2000" dirty="0" err="1" smtClean="0">
                <a:latin typeface="Power Geez Unicode1" pitchFamily="2" charset="0"/>
              </a:rPr>
              <a:t>እና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በArtificial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>
                <a:latin typeface="Power Geez Unicode1" pitchFamily="2" charset="0"/>
              </a:rPr>
              <a:t>intelligence  </a:t>
            </a:r>
            <a:r>
              <a:rPr lang="am-ET" sz="2000" dirty="0">
                <a:latin typeface="Power Geez Unicode1" pitchFamily="2" charset="0"/>
              </a:rPr>
              <a:t>ላይ </a:t>
            </a:r>
            <a:r>
              <a:rPr lang="am-ET" sz="2000" dirty="0" smtClean="0">
                <a:latin typeface="Power Geez Unicode1" pitchFamily="2" charset="0"/>
              </a:rPr>
              <a:t>ስልጠና </a:t>
            </a:r>
            <a:r>
              <a:rPr lang="am-ET" sz="2000" dirty="0">
                <a:latin typeface="Power Geez Unicode1" pitchFamily="2" charset="0"/>
              </a:rPr>
              <a:t>እንዲሰጥ ተደርጓል፣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በሕግ </a:t>
            </a:r>
            <a:r>
              <a:rPr lang="am-ET" sz="2000" dirty="0">
                <a:latin typeface="Power Geez Unicode1" pitchFamily="2" charset="0"/>
              </a:rPr>
              <a:t>ትምህርት ቤቶች ኮንርቲዬም ውሳኔ መሰረት </a:t>
            </a:r>
            <a:r>
              <a:rPr lang="en-US" sz="2000" dirty="0" smtClean="0">
                <a:latin typeface="Power Geez Unicode1" pitchFamily="2" charset="0"/>
              </a:rPr>
              <a:t>ለ</a:t>
            </a:r>
            <a:r>
              <a:rPr lang="am-ET" sz="2000" dirty="0" smtClean="0">
                <a:latin typeface="Power Geez Unicode1" pitchFamily="2" charset="0"/>
              </a:rPr>
              <a:t>አስር </a:t>
            </a:r>
            <a:r>
              <a:rPr lang="am-ET" sz="2000" dirty="0">
                <a:latin typeface="Power Geez Unicode1" pitchFamily="2" charset="0"/>
              </a:rPr>
              <a:t>የሕግ የመማሪያ </a:t>
            </a:r>
            <a:r>
              <a:rPr lang="am-ET" sz="2000" dirty="0" smtClean="0">
                <a:latin typeface="Power Geez Unicode1" pitchFamily="2" charset="0"/>
              </a:rPr>
              <a:t>መጽሐፍት</a:t>
            </a:r>
            <a:r>
              <a:rPr lang="en-US" sz="2000" dirty="0" smtClean="0">
                <a:latin typeface="Power Geez Unicode1" pitchFamily="2" charset="0"/>
              </a:rPr>
              <a:t> (</a:t>
            </a:r>
            <a:r>
              <a:rPr lang="en-US" sz="2000" dirty="0" err="1" smtClean="0">
                <a:latin typeface="Power Geez Unicode1" pitchFamily="2" charset="0"/>
              </a:rPr>
              <a:t>ሞጁል</a:t>
            </a:r>
            <a:r>
              <a:rPr lang="en-US" sz="2000" dirty="0" smtClean="0">
                <a:latin typeface="Power Geez Unicode1" pitchFamily="2" charset="0"/>
              </a:rPr>
              <a:t>)</a:t>
            </a:r>
            <a:r>
              <a:rPr lang="am-ET" sz="2000" dirty="0" smtClean="0">
                <a:latin typeface="Power Geez Unicode1" pitchFamily="2" charset="0"/>
              </a:rPr>
              <a:t> የ</a:t>
            </a:r>
            <a:r>
              <a:rPr lang="en-US" sz="2000" dirty="0">
                <a:latin typeface="Power Geez Unicode1" pitchFamily="2" charset="0"/>
              </a:rPr>
              <a:t>ሥ</a:t>
            </a:r>
            <a:r>
              <a:rPr lang="am-ET" sz="2000" dirty="0" smtClean="0">
                <a:latin typeface="Power Geez Unicode1" pitchFamily="2" charset="0"/>
              </a:rPr>
              <a:t>ራው </a:t>
            </a:r>
            <a:r>
              <a:rPr lang="am-ET" sz="2000" dirty="0">
                <a:latin typeface="Power Geez Unicode1" pitchFamily="2" charset="0"/>
              </a:rPr>
              <a:t>የመጀመሪያው </a:t>
            </a:r>
            <a:r>
              <a:rPr lang="am-ET" sz="2000" dirty="0" smtClean="0">
                <a:latin typeface="Power Geez Unicode1" pitchFamily="2" charset="0"/>
              </a:rPr>
              <a:t>ሂደት </a:t>
            </a:r>
            <a:r>
              <a:rPr lang="am-ET" sz="2000" dirty="0">
                <a:latin typeface="Power Geez Unicode1" pitchFamily="2" charset="0"/>
              </a:rPr>
              <a:t>ተጠናቋል፡፡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3770 </a:t>
            </a:r>
            <a:r>
              <a:rPr lang="am-ET" sz="2000" dirty="0" smtClean="0">
                <a:latin typeface="Power Geez Unicode1" pitchFamily="2" charset="0"/>
              </a:rPr>
              <a:t>መ</a:t>
            </a:r>
            <a:r>
              <a:rPr lang="en-US" sz="2000" dirty="0" err="1" smtClean="0">
                <a:latin typeface="Power Geez Unicode1" pitchFamily="2" charset="0"/>
              </a:rPr>
              <a:t>ጻሕ</a:t>
            </a:r>
            <a:r>
              <a:rPr lang="am-ET" sz="2000" dirty="0">
                <a:latin typeface="Power Geez Unicode1" pitchFamily="2" charset="0"/>
              </a:rPr>
              <a:t>ፍት ለሕግ ትምህርት ቤቶች </a:t>
            </a:r>
            <a:r>
              <a:rPr lang="am-ET" sz="2000" dirty="0" smtClean="0">
                <a:latin typeface="Power Geez Unicode1" pitchFamily="2" charset="0"/>
              </a:rPr>
              <a:t>ግዥ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ተፈ</a:t>
            </a:r>
            <a:r>
              <a:rPr lang="en-US" sz="2000" dirty="0">
                <a:latin typeface="Power Geez Unicode1" pitchFamily="2" charset="0"/>
              </a:rPr>
              <a:t>ጽ</a:t>
            </a:r>
            <a:r>
              <a:rPr lang="am-ET" sz="2000" dirty="0" smtClean="0">
                <a:latin typeface="Power Geez Unicode1" pitchFamily="2" charset="0"/>
              </a:rPr>
              <a:t>ሟል፣</a:t>
            </a:r>
            <a:endParaRPr lang="en-US" sz="20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“</a:t>
            </a:r>
            <a:r>
              <a:rPr lang="en-US" sz="2000" dirty="0">
                <a:latin typeface="Power Geez Unicode1" pitchFamily="2" charset="0"/>
              </a:rPr>
              <a:t>National conference on peace justice and democratization in Ethiopia” </a:t>
            </a:r>
            <a:r>
              <a:rPr lang="en-US" sz="2000" dirty="0" err="1">
                <a:latin typeface="Power Geez Unicode1" pitchFamily="2" charset="0"/>
              </a:rPr>
              <a:t>በሚል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ርዕስ</a:t>
            </a:r>
            <a:r>
              <a:rPr lang="en-US" sz="2000" dirty="0">
                <a:latin typeface="Power Geez Unicode1" pitchFamily="2" charset="0"/>
              </a:rPr>
              <a:t>  5</a:t>
            </a:r>
            <a:r>
              <a:rPr lang="am-ET" sz="2000" dirty="0">
                <a:latin typeface="Power Geez Unicode1" pitchFamily="2" charset="0"/>
              </a:rPr>
              <a:t>ኛው ሃገር አቀፍ የጥናትና ምርምር ኮንፍረንስ ከመቀሌ ዩኒቨርሲቲ የህግ ትምህርተ ቤት ጋር በመተባባር ተካሂዷል</a:t>
            </a:r>
            <a:r>
              <a:rPr lang="am-ET" sz="2000" dirty="0" smtClean="0">
                <a:latin typeface="Power Geez Unicode1" pitchFamily="2" charset="0"/>
              </a:rPr>
              <a:t>፡፡</a:t>
            </a:r>
            <a:endParaRPr lang="am-ET" sz="2000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20"/>
            <a:ext cx="685800" cy="63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229600" cy="6400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GB" sz="2000" b="1" dirty="0" err="1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የቀጠለ</a:t>
            </a:r>
            <a:r>
              <a:rPr lang="en-GB" sz="2000" b="1" dirty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…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8ተኛው </a:t>
            </a:r>
            <a:r>
              <a:rPr lang="am-ET" sz="2000" dirty="0">
                <a:latin typeface="Power Geez Unicode1" pitchFamily="2" charset="0"/>
              </a:rPr>
              <a:t>ሃገር አቀፍ የምስለ ችሎት (</a:t>
            </a:r>
            <a:r>
              <a:rPr lang="en-US" sz="2000" dirty="0">
                <a:latin typeface="Power Geez Unicode1" pitchFamily="2" charset="0"/>
              </a:rPr>
              <a:t>Moot court ) </a:t>
            </a:r>
            <a:r>
              <a:rPr lang="am-ET" sz="2000" dirty="0">
                <a:latin typeface="Power Geez Unicode1" pitchFamily="2" charset="0"/>
              </a:rPr>
              <a:t>ውድድር  “</a:t>
            </a:r>
            <a:r>
              <a:rPr lang="en-US" sz="2000" dirty="0">
                <a:latin typeface="Power Geez Unicode1" pitchFamily="2" charset="0"/>
              </a:rPr>
              <a:t>The right to access to the </a:t>
            </a:r>
            <a:r>
              <a:rPr lang="en-US" sz="2000" dirty="0" smtClean="0">
                <a:latin typeface="Power Geez Unicode1" pitchFamily="2" charset="0"/>
              </a:rPr>
              <a:t>sea </a:t>
            </a:r>
            <a:r>
              <a:rPr lang="en-US" sz="2000" dirty="0">
                <a:latin typeface="Power Geez Unicode1" pitchFamily="2" charset="0"/>
              </a:rPr>
              <a:t>outlet for land locked countries” </a:t>
            </a:r>
            <a:r>
              <a:rPr lang="am-ET" sz="2000" dirty="0">
                <a:latin typeface="Power Geez Unicode1" pitchFamily="2" charset="0"/>
              </a:rPr>
              <a:t>በሚል ርዕስ  ከአሶሳ ዩኒቨርሲቲ የህግ ት</a:t>
            </a:r>
            <a:r>
              <a:rPr lang="en-US" sz="2000" dirty="0">
                <a:latin typeface="Power Geez Unicode1" pitchFamily="2" charset="0"/>
              </a:rPr>
              <a:t>/</a:t>
            </a:r>
            <a:r>
              <a:rPr lang="am-ET" sz="2000" dirty="0">
                <a:latin typeface="Power Geez Unicode1" pitchFamily="2" charset="0"/>
              </a:rPr>
              <a:t>ቤት ጋር በመተባባር ተካሄዷል፣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ነጻ የሕግ ድጋፍ ለሚሰጡ የሕግ ት/ቤቶችን ለመደገፍ ለ10 ማዕከላት </a:t>
            </a:r>
            <a:r>
              <a:rPr lang="en-US" sz="2000" dirty="0" smtClean="0">
                <a:latin typeface="Power Geez Unicode1" pitchFamily="2" charset="0"/>
              </a:rPr>
              <a:t>የ</a:t>
            </a:r>
            <a:r>
              <a:rPr lang="am-ET" sz="2000" dirty="0" smtClean="0">
                <a:latin typeface="Power Geez Unicode1" pitchFamily="2" charset="0"/>
              </a:rPr>
              <a:t>ብር ድጋፍ </a:t>
            </a:r>
            <a:r>
              <a:rPr lang="am-ET" sz="2000" dirty="0">
                <a:latin typeface="Power Geez Unicode1" pitchFamily="2" charset="0"/>
              </a:rPr>
              <a:t>ተደርጓል፡፡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Power Geez Unicode1" pitchFamily="2" charset="0"/>
              </a:rPr>
              <a:t>ለ</a:t>
            </a:r>
            <a:r>
              <a:rPr lang="am-ET" sz="2000" dirty="0" smtClean="0">
                <a:latin typeface="Power Geez Unicode1" pitchFamily="2" charset="0"/>
              </a:rPr>
              <a:t>ሕግ ት/ቤ</a:t>
            </a:r>
            <a:r>
              <a:rPr lang="en-US" sz="2000" dirty="0" err="1" smtClean="0">
                <a:latin typeface="Power Geez Unicode1" pitchFamily="2" charset="0"/>
              </a:rPr>
              <a:t>ቶች</a:t>
            </a:r>
            <a:r>
              <a:rPr lang="am-ET" sz="2000" dirty="0" smtClean="0">
                <a:latin typeface="Power Geez Unicode1" pitchFamily="2" charset="0"/>
              </a:rPr>
              <a:t> </a:t>
            </a:r>
            <a:r>
              <a:rPr lang="am-ET" sz="2000" dirty="0">
                <a:latin typeface="Power Geez Unicode1" pitchFamily="2" charset="0"/>
              </a:rPr>
              <a:t>320 አዲሱን የንግድ ሕግ </a:t>
            </a:r>
            <a:r>
              <a:rPr lang="en-US" sz="2000" dirty="0" err="1" smtClean="0">
                <a:latin typeface="Power Geez Unicode1" pitchFamily="2" charset="0"/>
              </a:rPr>
              <a:t>መድብል</a:t>
            </a:r>
            <a:r>
              <a:rPr lang="en-US" sz="2000" dirty="0" smtClean="0">
                <a:latin typeface="Power Geez Unicode1" pitchFamily="2" charset="0"/>
              </a:rPr>
              <a:t> (</a:t>
            </a:r>
            <a:r>
              <a:rPr lang="am-ET" sz="2000" dirty="0" smtClean="0">
                <a:latin typeface="Power Geez Unicode1" pitchFamily="2" charset="0"/>
              </a:rPr>
              <a:t>የአማርኛና የእንግሊ</a:t>
            </a:r>
            <a:r>
              <a:rPr lang="en-US" sz="2000" dirty="0">
                <a:latin typeface="Power Geez Unicode1" pitchFamily="2" charset="0"/>
              </a:rPr>
              <a:t>ዝ</a:t>
            </a:r>
            <a:r>
              <a:rPr lang="am-ET" sz="2000" dirty="0" smtClean="0">
                <a:latin typeface="Power Geez Unicode1" pitchFamily="2" charset="0"/>
              </a:rPr>
              <a:t>ኛ</a:t>
            </a:r>
            <a:r>
              <a:rPr lang="en-US" sz="2000" dirty="0" smtClean="0">
                <a:latin typeface="Power Geez Unicode1" pitchFamily="2" charset="0"/>
              </a:rPr>
              <a:t>)</a:t>
            </a:r>
            <a:r>
              <a:rPr lang="am-ET" sz="2000" dirty="0" smtClean="0">
                <a:latin typeface="Power Geez Unicode1" pitchFamily="2" charset="0"/>
              </a:rPr>
              <a:t> </a:t>
            </a:r>
            <a:r>
              <a:rPr lang="am-ET" sz="2000" dirty="0">
                <a:latin typeface="Power Geez Unicode1" pitchFamily="2" charset="0"/>
              </a:rPr>
              <a:t>ድጋፍ ተደርጓል፣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የተግባር ልምምድ (</a:t>
            </a:r>
            <a:r>
              <a:rPr lang="en-US" sz="2000" dirty="0">
                <a:latin typeface="Power Geez Unicode1" pitchFamily="2" charset="0"/>
              </a:rPr>
              <a:t>Externship) </a:t>
            </a:r>
            <a:r>
              <a:rPr lang="am-ET" sz="2000" dirty="0">
                <a:latin typeface="Power Geez Unicode1" pitchFamily="2" charset="0"/>
              </a:rPr>
              <a:t>መመሪያ ዝግጅት ረቂቅ መመሪያው ተዘጋጅቶ ለትምህርት ሚኒስቴር </a:t>
            </a:r>
            <a:r>
              <a:rPr lang="am-ET" sz="2000" dirty="0" smtClean="0">
                <a:latin typeface="Power Geez Unicode1" pitchFamily="2" charset="0"/>
              </a:rPr>
              <a:t>እንዲቀርብ </a:t>
            </a:r>
            <a:r>
              <a:rPr lang="am-ET" sz="2000" dirty="0">
                <a:latin typeface="Power Geez Unicode1" pitchFamily="2" charset="0"/>
              </a:rPr>
              <a:t>ተወስኗል፡፡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የ2016 </a:t>
            </a:r>
            <a:r>
              <a:rPr lang="am-ET" sz="2000" dirty="0">
                <a:latin typeface="Power Geez Unicode1" pitchFamily="2" charset="0"/>
              </a:rPr>
              <a:t>ዓ.ም በጀት </a:t>
            </a:r>
            <a:r>
              <a:rPr lang="en-US" sz="2000" dirty="0">
                <a:latin typeface="Power Geez Unicode1" pitchFamily="2" charset="0"/>
              </a:rPr>
              <a:t>ዓ</a:t>
            </a:r>
            <a:r>
              <a:rPr lang="am-ET" sz="2000" dirty="0" smtClean="0">
                <a:latin typeface="Power Geez Unicode1" pitchFamily="2" charset="0"/>
              </a:rPr>
              <a:t>መት </a:t>
            </a:r>
            <a:r>
              <a:rPr lang="am-ET" sz="2000" dirty="0">
                <a:latin typeface="Power Geez Unicode1" pitchFamily="2" charset="0"/>
              </a:rPr>
              <a:t>የስራ አፈጻጸም ግምገማ ለኮንርሰቲየም አባላት እና ለባለድርሻ አካላት </a:t>
            </a:r>
            <a:r>
              <a:rPr lang="en-US" sz="2000" dirty="0" err="1">
                <a:latin typeface="Power Geez Unicode1" pitchFamily="2" charset="0"/>
              </a:rPr>
              <a:t>ከአርባ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ምንጭ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ዩኒቨርስቲ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ጋር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በመተባበር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በኮንርሰቲየም </a:t>
            </a:r>
            <a:r>
              <a:rPr lang="am-ET" sz="2000" dirty="0">
                <a:latin typeface="Power Geez Unicode1" pitchFamily="2" charset="0"/>
              </a:rPr>
              <a:t>ስብሰባ </a:t>
            </a:r>
            <a:r>
              <a:rPr lang="am-ET" sz="2000" dirty="0" smtClean="0">
                <a:latin typeface="Power Geez Unicode1" pitchFamily="2" charset="0"/>
              </a:rPr>
              <a:t>ላይ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እንዲቀርብ </a:t>
            </a:r>
            <a:r>
              <a:rPr lang="am-ET" sz="2000" dirty="0">
                <a:latin typeface="Power Geez Unicode1" pitchFamily="2" charset="0"/>
              </a:rPr>
              <a:t>ተደርጓል</a:t>
            </a:r>
            <a:r>
              <a:rPr lang="am-ET" sz="2000" dirty="0" smtClean="0">
                <a:latin typeface="Power Geez Unicode1" pitchFamily="2" charset="0"/>
              </a:rPr>
              <a:t>፣</a:t>
            </a:r>
            <a:endParaRPr lang="am-ET" sz="2000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305800" y="5734050"/>
            <a:ext cx="609600" cy="521208"/>
          </a:xfrm>
        </p:spPr>
        <p:txBody>
          <a:bodyPr/>
          <a:lstStyle/>
          <a:p>
            <a:fld id="{AE2954B1-FA68-4252-91F0-83DF1C87A1E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52399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41116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 err="1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የቀጠለ</a:t>
            </a:r>
            <a:r>
              <a:rPr lang="en-GB" sz="2400" b="1" dirty="0" smtClean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…</a:t>
            </a:r>
            <a:endParaRPr lang="en-US" sz="2400" dirty="0">
              <a:solidFill>
                <a:srgbClr val="3009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6106807"/>
              </p:ext>
            </p:extLst>
          </p:nvPr>
        </p:nvGraphicFramePr>
        <p:xfrm>
          <a:off x="152400" y="609600"/>
          <a:ext cx="8610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467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0711CF"/>
                </a:solidFill>
                <a:latin typeface="Power Geez Unicode1" pitchFamily="2" charset="0"/>
              </a:rPr>
              <a:t>በ</a:t>
            </a:r>
            <a:r>
              <a:rPr lang="am-ET" sz="2400" b="1" dirty="0" smtClean="0">
                <a:solidFill>
                  <a:srgbClr val="0711CF"/>
                </a:solidFill>
                <a:latin typeface="Power Geez Unicode1" pitchFamily="2" charset="0"/>
              </a:rPr>
              <a:t>ሥልጠና </a:t>
            </a:r>
            <a:r>
              <a:rPr lang="am-ET" sz="2400" b="1" dirty="0">
                <a:solidFill>
                  <a:srgbClr val="0711CF"/>
                </a:solidFill>
                <a:latin typeface="Power Geez Unicode1" pitchFamily="2" charset="0"/>
              </a:rPr>
              <a:t>እና የፍትሕ ሥርዓት ማሻሻያ ዘርፍ</a:t>
            </a:r>
            <a:br>
              <a:rPr lang="am-ET" sz="2400" b="1" dirty="0">
                <a:solidFill>
                  <a:srgbClr val="0711CF"/>
                </a:solidFill>
                <a:latin typeface="Power Geez Unicode1" pitchFamily="2" charset="0"/>
              </a:rPr>
            </a:br>
            <a:r>
              <a:rPr lang="en-US" sz="24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400" b="1" dirty="0" err="1" smtClean="0">
                <a:solidFill>
                  <a:srgbClr val="0711CF"/>
                </a:solidFill>
                <a:latin typeface="Power Geez Unicode1" pitchFamily="2" charset="0"/>
              </a:rPr>
              <a:t>ያጋጠሙ</a:t>
            </a:r>
            <a:r>
              <a:rPr lang="en-US" sz="24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400" b="1" dirty="0" err="1" smtClean="0">
                <a:solidFill>
                  <a:srgbClr val="0711CF"/>
                </a:solidFill>
                <a:latin typeface="Power Geez Unicode1" pitchFamily="2" charset="0"/>
              </a:rPr>
              <a:t>ችግሮች</a:t>
            </a:r>
            <a:endParaRPr lang="en-US" sz="2400" b="1" dirty="0">
              <a:solidFill>
                <a:srgbClr val="0711CF"/>
              </a:solidFill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458200" cy="56357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/>
                <a:ea typeface="Calibri"/>
                <a:cs typeface="Nyala"/>
              </a:rPr>
              <a:t>የባለሙያ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፣ ቁሳቁስና የቢሮ አገልግሎት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ችግሮች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/>
                <a:ea typeface="Calibri"/>
                <a:cs typeface="Nyala"/>
              </a:rPr>
              <a:t>የሰው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ሃይል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እጥረት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ምቹ የስራ አከባቢ አለመኖር፤</a:t>
            </a: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አንዳንድ የፍትሕ ተቋማት ድጋፍ  እና ክትትል ስራዎች በሚፈለገው መልኩ ተባባሪ ሆኖ አለመገኘት፣ </a:t>
            </a:r>
            <a:endParaRPr lang="en-GB" sz="20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የግዥ ሂደቶች በሚፈለገው </a:t>
            </a:r>
            <a:r>
              <a:rPr lang="en-US" sz="2000" dirty="0" err="1" smtClean="0">
                <a:latin typeface="Power Geez Unicode1" pitchFamily="2" charset="0"/>
              </a:rPr>
              <a:t>አግባብ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አለመፈፀም </a:t>
            </a:r>
            <a:r>
              <a:rPr lang="am-ET" sz="2000" dirty="0">
                <a:latin typeface="Power Geez Unicode1" pitchFamily="2" charset="0"/>
              </a:rPr>
              <a:t>እና የመጽሀፍት አቅራቢ ድርጅቶች አቅም ውስንነት </a:t>
            </a:r>
            <a:r>
              <a:rPr lang="am-ET" sz="2000" dirty="0" smtClean="0">
                <a:latin typeface="Power Geez Unicode1" pitchFamily="2" charset="0"/>
              </a:rPr>
              <a:t>መኖር</a:t>
            </a:r>
            <a:r>
              <a:rPr lang="en-US" sz="2000" dirty="0" smtClean="0">
                <a:latin typeface="Power Geez Unicode1" pitchFamily="2" charset="0"/>
              </a:rPr>
              <a:t>፣</a:t>
            </a:r>
            <a:endParaRPr lang="en-US" sz="20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>
                <a:latin typeface="Power Geez Unicode1" pitchFamily="2" charset="0"/>
              </a:rPr>
              <a:t>በሰላምና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ፀጥታ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ምክንያት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እንደልብ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ወደ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ክልሎች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ተንቀሳቅሶ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ለመስራት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አለመቻሉ</a:t>
            </a:r>
            <a:r>
              <a:rPr lang="en-US" sz="2000" dirty="0">
                <a:latin typeface="Power Geez Unicode1" pitchFamily="2" charset="0"/>
              </a:rPr>
              <a:t>፣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የኢንተርኔት የዳታ ኔትዎርክ</a:t>
            </a: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እና የመብራት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የመቆራረጥ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በ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በጀት </a:t>
            </a:r>
            <a:r>
              <a:rPr lang="en-US" sz="2000" dirty="0" err="1" smtClean="0">
                <a:latin typeface="Power Geez Unicode1" pitchFamily="2" charset="0"/>
                <a:ea typeface="Calibri"/>
                <a:cs typeface="Nyala"/>
              </a:rPr>
              <a:t>እጥረት</a:t>
            </a: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 pitchFamily="2" charset="0"/>
                <a:ea typeface="Calibri"/>
                <a:cs typeface="Nyala"/>
              </a:rPr>
              <a:t>ምክንያት</a:t>
            </a:r>
            <a:r>
              <a:rPr lang="en-US" sz="2000" dirty="0" smtClean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በእቅድ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የተያዙ የተወሰኑ ተግባራት ሳይፈፀሙ መቅረታቸው፣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628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7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የፌደራል</a:t>
            </a:r>
            <a:r>
              <a:rPr lang="en-US" sz="27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የፍትሕ</a:t>
            </a:r>
            <a:r>
              <a:rPr lang="en-US" sz="27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7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የሕግ</a:t>
            </a:r>
            <a:r>
              <a:rPr lang="en-US" sz="27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ኢንስቲትዩት</a:t>
            </a:r>
            <a:r>
              <a:rPr lang="en-US" sz="27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br>
              <a:rPr lang="en-US" sz="27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</a:br>
            <a:r>
              <a:rPr lang="am-ET" sz="27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የመስቀል </a:t>
            </a:r>
            <a:r>
              <a:rPr lang="am-ET" sz="27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ፍላወር </a:t>
            </a:r>
            <a:r>
              <a:rPr lang="en-US" sz="27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ሕንጻ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92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rgbClr val="3009D5"/>
                </a:solidFill>
                <a:latin typeface="Power Geez Unicode1" pitchFamily="2" charset="0"/>
              </a:rPr>
              <a:t>የ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ስራ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አመራር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ጉዳዮች</a:t>
            </a:r>
            <a:endParaRPr lang="en-US" sz="2400" b="1" dirty="0">
              <a:solidFill>
                <a:srgbClr val="3009D5"/>
              </a:solidFill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7402141"/>
              </p:ext>
            </p:extLst>
          </p:nvPr>
        </p:nvGraphicFramePr>
        <p:xfrm>
          <a:off x="304800" y="990600"/>
          <a:ext cx="8001000" cy="548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628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400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የውስጥ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ኦዲት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GB" sz="2000" dirty="0">
              <a:solidFill>
                <a:srgbClr val="0711CF"/>
              </a:solidFill>
              <a:latin typeface="Power Geez Unicode1" pitchFamily="2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>
                <a:latin typeface="Power Geez Unicode1" pitchFamily="2" charset="0"/>
              </a:rPr>
              <a:t>የፋይናንስ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ኦዲት</a:t>
            </a:r>
            <a:r>
              <a:rPr lang="en-US" sz="2000" dirty="0">
                <a:latin typeface="Power Geez Unicode1" pitchFamily="2" charset="0"/>
              </a:rPr>
              <a:t> (Financial Audit) </a:t>
            </a:r>
            <a:r>
              <a:rPr lang="en-GB" sz="2000" dirty="0" err="1">
                <a:latin typeface="Power Geez Unicode1" pitchFamily="2" charset="0"/>
              </a:rPr>
              <a:t>ተከናውኗል</a:t>
            </a:r>
            <a:r>
              <a:rPr lang="en-GB" sz="2000" dirty="0" smtClean="0">
                <a:latin typeface="Power Geez Unicode1" pitchFamily="2" charset="0"/>
              </a:rPr>
              <a:t>፡፡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የግዥ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ኦዲት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ማከናውን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GB" sz="2000" dirty="0" err="1">
                <a:latin typeface="Power Geez Unicode1" pitchFamily="2" charset="0"/>
              </a:rPr>
              <a:t>ተከናውኗል</a:t>
            </a:r>
            <a:r>
              <a:rPr lang="en-GB" sz="2000" dirty="0" smtClean="0">
                <a:latin typeface="Power Geez Unicode1" pitchFamily="2" charset="0"/>
              </a:rPr>
              <a:t>፡፡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የንብረት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ኦዲት</a:t>
            </a:r>
            <a:r>
              <a:rPr lang="en-US" sz="2000" dirty="0">
                <a:latin typeface="Power Geez Unicode1" pitchFamily="2" charset="0"/>
              </a:rPr>
              <a:t> (Inventory Audit) </a:t>
            </a:r>
            <a:r>
              <a:rPr lang="en-GB" sz="2000" dirty="0" err="1">
                <a:latin typeface="Power Geez Unicode1" pitchFamily="2" charset="0"/>
              </a:rPr>
              <a:t>ተሰርቷል</a:t>
            </a:r>
            <a:r>
              <a:rPr lang="en-GB" sz="2000" dirty="0" smtClean="0">
                <a:latin typeface="Power Geez Unicode1" pitchFamily="2" charset="0"/>
              </a:rPr>
              <a:t>፡፡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የተሽከርካሪ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ኦዲት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GB" sz="2000" dirty="0" err="1">
                <a:latin typeface="Power Geez Unicode1" pitchFamily="2" charset="0"/>
              </a:rPr>
              <a:t>ተከናውኗል</a:t>
            </a:r>
            <a:r>
              <a:rPr lang="en-GB" sz="2000" dirty="0" smtClean="0">
                <a:latin typeface="Power Geez Unicode1" pitchFamily="2" charset="0"/>
              </a:rPr>
              <a:t>፡፡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የጥሬ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ገንዘብ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እንቅሳቃሴ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ኦዲት</a:t>
            </a:r>
            <a:r>
              <a:rPr lang="en-US" sz="2000" dirty="0">
                <a:latin typeface="Power Geez Unicode1" pitchFamily="2" charset="0"/>
              </a:rPr>
              <a:t> </a:t>
            </a:r>
            <a:endParaRPr lang="en-GB" sz="2000" dirty="0">
              <a:latin typeface="Power Geez Unicode1" pitchFamily="2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የወጪ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ሰነዶች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የማረጋገጥ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ተከናውኗል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</a:p>
          <a:p>
            <a:pPr marL="0" lvl="0" indent="0">
              <a:buNone/>
            </a:pPr>
            <a:endParaRPr lang="en-GB" sz="2000" dirty="0">
              <a:latin typeface="Power Geez Unicode1" pitchFamily="2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የሴቶች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ማህበራዊ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ጉዳዮች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አካትቶ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ትግበራ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GB" sz="2000" dirty="0">
              <a:solidFill>
                <a:srgbClr val="0711CF"/>
              </a:solidFill>
              <a:latin typeface="Power Geez Unicode1" pitchFamily="2" charset="0"/>
            </a:endParaRPr>
          </a:p>
          <a:p>
            <a:pPr lvl="1">
              <a:lnSpc>
                <a:spcPct val="160000"/>
              </a:lnSpc>
              <a:buFont typeface="Wingdings" pitchFamily="2" charset="2"/>
              <a:buChar char="q"/>
            </a:pPr>
            <a:r>
              <a:rPr lang="en-GB" sz="2000" dirty="0" err="1">
                <a:latin typeface="Power Geez Unicode1" pitchFamily="2" charset="0"/>
              </a:rPr>
              <a:t>የባለብዙ</a:t>
            </a:r>
            <a:r>
              <a:rPr lang="en-GB" sz="2000" dirty="0">
                <a:latin typeface="Power Geez Unicode1" pitchFamily="2" charset="0"/>
              </a:rPr>
              <a:t> </a:t>
            </a:r>
            <a:r>
              <a:rPr lang="en-GB" sz="2000" dirty="0" err="1">
                <a:latin typeface="Power Geez Unicode1" pitchFamily="2" charset="0"/>
              </a:rPr>
              <a:t>ዘርፍ</a:t>
            </a:r>
            <a:r>
              <a:rPr lang="en-GB" sz="2000" dirty="0">
                <a:latin typeface="Power Geez Unicode1" pitchFamily="2" charset="0"/>
              </a:rPr>
              <a:t> </a:t>
            </a:r>
            <a:r>
              <a:rPr lang="en-GB" sz="2000" dirty="0" err="1">
                <a:latin typeface="Power Geez Unicode1" pitchFamily="2" charset="0"/>
              </a:rPr>
              <a:t>ሥራዎች</a:t>
            </a:r>
            <a:r>
              <a:rPr lang="en-GB" sz="2000" dirty="0">
                <a:latin typeface="Power Geez Unicode1" pitchFamily="2" charset="0"/>
              </a:rPr>
              <a:t> </a:t>
            </a:r>
            <a:r>
              <a:rPr lang="en-GB" sz="2000" dirty="0" err="1">
                <a:latin typeface="Power Geez Unicode1" pitchFamily="2" charset="0"/>
              </a:rPr>
              <a:t>ትግበራን</a:t>
            </a:r>
            <a:r>
              <a:rPr lang="en-GB" sz="2000" dirty="0">
                <a:latin typeface="Power Geez Unicode1" pitchFamily="2" charset="0"/>
              </a:rPr>
              <a:t> </a:t>
            </a:r>
            <a:r>
              <a:rPr lang="en-GB" sz="2000" dirty="0" err="1" smtClean="0">
                <a:latin typeface="Power Geez Unicode1" pitchFamily="2" charset="0"/>
              </a:rPr>
              <a:t>ማሻሻል</a:t>
            </a:r>
            <a:r>
              <a:rPr lang="en-GB" sz="2000" dirty="0" smtClean="0">
                <a:latin typeface="Power Geez Unicode1" pitchFamily="2" charset="0"/>
              </a:rPr>
              <a:t> </a:t>
            </a:r>
            <a:r>
              <a:rPr lang="en-GB" sz="2000" dirty="0" err="1" smtClean="0">
                <a:latin typeface="Power Geez Unicode1" pitchFamily="2" charset="0"/>
              </a:rPr>
              <a:t>ላይ</a:t>
            </a:r>
            <a:r>
              <a:rPr lang="en-GB" sz="2000" dirty="0" smtClean="0">
                <a:latin typeface="Power Geez Unicode1" pitchFamily="2" charset="0"/>
              </a:rPr>
              <a:t> </a:t>
            </a:r>
            <a:r>
              <a:rPr lang="en-GB" sz="2000" dirty="0" err="1" smtClean="0">
                <a:latin typeface="Power Geez Unicode1" pitchFamily="2" charset="0"/>
              </a:rPr>
              <a:t>እየተሰራ</a:t>
            </a:r>
            <a:r>
              <a:rPr lang="en-GB" sz="2000" dirty="0" smtClean="0">
                <a:latin typeface="Power Geez Unicode1" pitchFamily="2" charset="0"/>
              </a:rPr>
              <a:t> </a:t>
            </a:r>
            <a:r>
              <a:rPr lang="en-GB" sz="2000" dirty="0" err="1" smtClean="0">
                <a:latin typeface="Power Geez Unicode1" pitchFamily="2" charset="0"/>
              </a:rPr>
              <a:t>ይገኛል</a:t>
            </a:r>
            <a:endParaRPr lang="en-GB" sz="2000" dirty="0">
              <a:latin typeface="Power Geez Unicode1" pitchFamily="2" charset="0"/>
            </a:endParaRPr>
          </a:p>
          <a:p>
            <a:pPr lvl="1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የሕፃናት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ማቆያ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በማዕከሉ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እየተደራጀ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ይገኛሰል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 lvl="1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ለሕፃናት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ማቆያው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የሚያስፈልጉ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ቁሳቁሶች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ግዥ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ታቅዶ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ለመፈፀም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በዝርዝር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ቀርቧል</a:t>
            </a:r>
            <a:r>
              <a:rPr lang="en-US" sz="2000" dirty="0" smtClean="0">
                <a:latin typeface="Power Geez Unicode1" pitchFamily="2" charset="0"/>
              </a:rPr>
              <a:t>።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የህጻናት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ማቆያው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ከወላጆች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ጋር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በስራው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ዙሪያ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ውይይቶች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ተደርገዋል</a:t>
            </a:r>
            <a:r>
              <a:rPr lang="en-US" sz="2000" dirty="0">
                <a:latin typeface="Power Geez Unicode1" pitchFamily="2" charset="0"/>
              </a:rPr>
              <a:t>።</a:t>
            </a:r>
            <a:endParaRPr lang="en-GB" sz="2000" dirty="0">
              <a:latin typeface="Power Geez Unicode1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298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5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382000" cy="62453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am-ET" b="1" dirty="0" smtClean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የብቃትና </a:t>
            </a:r>
            <a:r>
              <a:rPr lang="am-ET" b="1" dirty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የሰው ሃብት አስተዳደር </a:t>
            </a:r>
            <a:endParaRPr lang="am-ET" b="1" dirty="0" smtClean="0">
              <a:solidFill>
                <a:srgbClr val="3009D5"/>
              </a:solidFill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ማስረጃዎች በሃርድ ኮፒ እና በሶፍት ኮፒ የማሰባሰብ ስራ ተከናውኗል </a:t>
            </a: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ለተደለደሉ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ሰራተኞች፣ በምደባ የመጡ፣ በኮንተራት የተቀጠሩ እና በዝውውር ለመጡ ሠራተኞች ማስረጃዎች ተደራጅተው ደብዳቤ ደርሷቸዋል፡፡</a:t>
            </a: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ለ143 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(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ወንድ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53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እና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ሴት90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)</a:t>
            </a:r>
            <a:r>
              <a:rPr lang="en-US" sz="2200" dirty="0">
                <a:latin typeface="Power Geez Unicode1"/>
                <a:ea typeface="Calibri"/>
                <a:cs typeface="Nyala"/>
              </a:rPr>
              <a:t>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ሠራኞች 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በ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አዋጅ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፣ ደንብ አና መመሪያ </a:t>
            </a:r>
            <a:r>
              <a:rPr lang="en-US" sz="2200" dirty="0" err="1" smtClean="0">
                <a:latin typeface="Power Geez Unicode1"/>
                <a:ea typeface="Calibri"/>
                <a:cs typeface="Nyala"/>
              </a:rPr>
              <a:t>ላይ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 ሥልጠና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ተሰጥቷል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፣ </a:t>
            </a: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የ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201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6 </a:t>
            </a:r>
            <a:r>
              <a:rPr lang="en-US" sz="2200" dirty="0" err="1" smtClean="0">
                <a:latin typeface="Power Geez Unicode1"/>
                <a:ea typeface="Calibri"/>
                <a:cs typeface="Nyala"/>
              </a:rPr>
              <a:t>ዓ.ም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200" dirty="0" err="1" smtClean="0">
                <a:latin typeface="Power Geez Unicode1"/>
                <a:ea typeface="Calibri"/>
                <a:cs typeface="Nyala"/>
              </a:rPr>
              <a:t>የሠራተኞች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የሥራ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አፈፃፀም ምዘና ውጤት የማደራጀት ስራ ተሰጥቷል፣ </a:t>
            </a:r>
          </a:p>
          <a:p>
            <a:pPr marL="0" indent="0" algn="just">
              <a:buNone/>
            </a:pPr>
            <a:r>
              <a:rPr lang="am-ET" b="1" dirty="0" smtClean="0">
                <a:solidFill>
                  <a:srgbClr val="0711CF"/>
                </a:solidFill>
                <a:latin typeface="Power Geez Unicode1"/>
                <a:ea typeface="Calibri"/>
                <a:cs typeface="Nyala"/>
              </a:rPr>
              <a:t>የግዥ </a:t>
            </a:r>
            <a:r>
              <a:rPr lang="am-ET" b="1" dirty="0">
                <a:solidFill>
                  <a:srgbClr val="0711CF"/>
                </a:solidFill>
                <a:latin typeface="Power Geez Unicode1"/>
                <a:ea typeface="Calibri"/>
                <a:cs typeface="Nyala"/>
              </a:rPr>
              <a:t>እና ፋይናንስ </a:t>
            </a: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የተለያዩ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ክፍያዎችን ለመፈፀም ሰነዶችን የማረጋገጥና ክፊያዎችን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የመፈ</a:t>
            </a:r>
            <a:r>
              <a:rPr lang="en-US" sz="2200" dirty="0" err="1" smtClean="0">
                <a:latin typeface="Power Geez Unicode1"/>
                <a:ea typeface="Calibri"/>
                <a:cs typeface="Nyala"/>
              </a:rPr>
              <a:t>ፀም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ስራ ተሰርቷል፡፡</a:t>
            </a: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የአላቂና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የቋሚ እቃዎች ግዥ </a:t>
            </a:r>
            <a:r>
              <a:rPr lang="en-GB" sz="2200" dirty="0">
                <a:latin typeface="Power Geez Unicode1"/>
                <a:ea typeface="Calibri"/>
                <a:cs typeface="Nyala"/>
              </a:rPr>
              <a:t>EGP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ሲስተምን በመጠቀም ተፈጽሟል </a:t>
            </a:r>
          </a:p>
          <a:p>
            <a:pPr lvl="1" algn="just">
              <a:buFont typeface="Wingdings" pitchFamily="2" charset="2"/>
              <a:buChar char="q"/>
            </a:pPr>
            <a:r>
              <a:rPr lang="am-ET" sz="1900" dirty="0" smtClean="0">
                <a:latin typeface="Power Geez Unicode1"/>
                <a:ea typeface="Calibri"/>
                <a:cs typeface="Nyala"/>
              </a:rPr>
              <a:t>በግልጽ </a:t>
            </a:r>
            <a:r>
              <a:rPr lang="am-ET" sz="1900" dirty="0">
                <a:latin typeface="Power Geez Unicode1"/>
                <a:ea typeface="Calibri"/>
                <a:cs typeface="Nyala"/>
              </a:rPr>
              <a:t>ጨረታ በብር </a:t>
            </a:r>
            <a:r>
              <a:rPr lang="am-ET" sz="1900" dirty="0" smtClean="0">
                <a:latin typeface="Power Geez Unicode1"/>
                <a:ea typeface="Calibri"/>
                <a:cs typeface="Nyala"/>
              </a:rPr>
              <a:t>14,382,565.26 </a:t>
            </a:r>
            <a:endParaRPr lang="en-US" sz="1900" dirty="0">
              <a:latin typeface="Power Geez Unicode1"/>
              <a:ea typeface="Calibri"/>
              <a:cs typeface="Nyala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በውስን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ጨረታ በብር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11,610,556.36 </a:t>
            </a:r>
            <a:endParaRPr lang="en-US" sz="2200" dirty="0">
              <a:latin typeface="Power Geez Unicode1"/>
              <a:ea typeface="Calibri"/>
              <a:cs typeface="Nyala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በፕሮፎርማ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በብር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11,456,566.11</a:t>
            </a:r>
            <a:endParaRPr lang="en-US" sz="2200" dirty="0">
              <a:latin typeface="Power Geez Unicode1"/>
              <a:ea typeface="Calibri"/>
              <a:cs typeface="Nyala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በቀጥታ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ግዥ በብር 6.789.211.32 </a:t>
            </a:r>
          </a:p>
          <a:p>
            <a:pPr marL="0" indent="0" algn="just">
              <a:buNone/>
            </a:pPr>
            <a:endParaRPr lang="en-US" sz="1100" dirty="0" smtClean="0">
              <a:solidFill>
                <a:srgbClr val="0711CF"/>
              </a:solidFill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solidFill>
                  <a:srgbClr val="0711CF"/>
                </a:solidFill>
                <a:latin typeface="Power Geez Unicode1"/>
                <a:ea typeface="Calibri"/>
                <a:cs typeface="Nyala"/>
              </a:rPr>
              <a:t>በጠቅላላ </a:t>
            </a:r>
            <a:r>
              <a:rPr lang="am-ET" sz="2200" dirty="0">
                <a:solidFill>
                  <a:srgbClr val="0711CF"/>
                </a:solidFill>
                <a:latin typeface="Power Geez Unicode1"/>
                <a:ea typeface="Calibri"/>
                <a:cs typeface="Nyala"/>
              </a:rPr>
              <a:t>በአራቱም የግዥ አይነት በብር 44,238,899.05 እስከ ሰኔ 30/2016 የተለያዩ ግዥዎች እንዲፈፀም ተደርጉዋል፡፡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222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77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000" b="1" dirty="0" err="1" smtClean="0">
                <a:solidFill>
                  <a:srgbClr val="0711CF"/>
                </a:solidFill>
                <a:latin typeface="Power Geez Unicode1" pitchFamily="2" charset="0"/>
              </a:rPr>
              <a:t>የስትራቴጂክ</a:t>
            </a:r>
            <a:r>
              <a:rPr lang="en-US" sz="7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7000" b="1" dirty="0" err="1">
                <a:solidFill>
                  <a:srgbClr val="0711CF"/>
                </a:solidFill>
                <a:latin typeface="Power Geez Unicode1" pitchFamily="2" charset="0"/>
              </a:rPr>
              <a:t>ጉዳዩች</a:t>
            </a:r>
            <a:r>
              <a:rPr lang="en-US" sz="7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GB" sz="7000" dirty="0">
              <a:solidFill>
                <a:srgbClr val="0711CF"/>
              </a:solidFill>
              <a:latin typeface="Power Geez Unicode1" pitchFamily="2" charset="0"/>
            </a:endParaRPr>
          </a:p>
          <a:p>
            <a:pPr lvl="0">
              <a:lnSpc>
                <a:spcPct val="120000"/>
              </a:lnSpc>
            </a:pPr>
            <a:r>
              <a:rPr lang="en-US" sz="8000" dirty="0" err="1" smtClean="0">
                <a:latin typeface="Power Geez Unicode1" pitchFamily="2" charset="0"/>
              </a:rPr>
              <a:t>አጠቃላይ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ዕቅድ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ሪፖርት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ላይ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ዉይይት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ተደርጓል</a:t>
            </a:r>
            <a:r>
              <a:rPr lang="en-US" sz="8000" dirty="0">
                <a:latin typeface="Power Geez Unicode1" pitchFamily="2" charset="0"/>
              </a:rPr>
              <a:t>፣ </a:t>
            </a:r>
            <a:r>
              <a:rPr lang="en-US" sz="8000" dirty="0" err="1">
                <a:latin typeface="Power Geez Unicode1" pitchFamily="2" charset="0"/>
              </a:rPr>
              <a:t>ተደራሽ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ተደረጓል</a:t>
            </a:r>
            <a:r>
              <a:rPr lang="en-US" sz="8000" dirty="0">
                <a:latin typeface="Power Geez Unicode1" pitchFamily="2" charset="0"/>
              </a:rPr>
              <a:t>፡፡</a:t>
            </a:r>
            <a:endParaRPr lang="en-GB" sz="8000" dirty="0">
              <a:latin typeface="Power Geez Unicode1" pitchFamily="2" charset="0"/>
            </a:endParaRPr>
          </a:p>
          <a:p>
            <a:pPr lvl="0">
              <a:lnSpc>
                <a:spcPct val="120000"/>
              </a:lnSpc>
            </a:pPr>
            <a:r>
              <a:rPr lang="en-US" sz="8000" dirty="0" err="1" smtClean="0">
                <a:latin typeface="Power Geez Unicode1" pitchFamily="2" charset="0"/>
              </a:rPr>
              <a:t>የጥሬ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ገንዘብ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ፍላጎትና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ዕቅድ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ክፍያ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መጠየቂያ</a:t>
            </a:r>
            <a:r>
              <a:rPr lang="en-US" sz="8000" dirty="0">
                <a:latin typeface="Power Geez Unicode1" pitchFamily="2" charset="0"/>
              </a:rPr>
              <a:t> (Cash flow forecasting) </a:t>
            </a:r>
            <a:r>
              <a:rPr lang="en-US" sz="8000" dirty="0" err="1">
                <a:latin typeface="Power Geez Unicode1" pitchFamily="2" charset="0"/>
              </a:rPr>
              <a:t>በማቀድ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ጥያቄ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ወደ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ገንዘብ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ሚኒስቴር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ተልከዋል</a:t>
            </a:r>
            <a:r>
              <a:rPr lang="en-US" sz="8000" dirty="0">
                <a:latin typeface="Power Geez Unicode1" pitchFamily="2" charset="0"/>
              </a:rPr>
              <a:t>፡፡</a:t>
            </a:r>
            <a:endParaRPr lang="en-GB" sz="8000" dirty="0">
              <a:latin typeface="Power Geez Unicode1" pitchFamily="2" charset="0"/>
            </a:endParaRPr>
          </a:p>
          <a:p>
            <a:pPr lvl="0">
              <a:lnSpc>
                <a:spcPct val="120000"/>
              </a:lnSpc>
            </a:pPr>
            <a:r>
              <a:rPr lang="en-US" sz="8000" dirty="0" err="1">
                <a:latin typeface="Power Geez Unicode1" pitchFamily="2" charset="0"/>
              </a:rPr>
              <a:t>የመካከለኛ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ዓመት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የበጀት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ዕቅድ</a:t>
            </a:r>
            <a:r>
              <a:rPr lang="en-US" sz="8000" dirty="0">
                <a:latin typeface="Power Geez Unicode1" pitchFamily="2" charset="0"/>
              </a:rPr>
              <a:t> ከ2017 </a:t>
            </a:r>
            <a:r>
              <a:rPr lang="en-US" sz="8000" dirty="0" err="1">
                <a:latin typeface="Power Geez Unicode1" pitchFamily="2" charset="0"/>
              </a:rPr>
              <a:t>እስከ</a:t>
            </a:r>
            <a:r>
              <a:rPr lang="en-US" sz="8000" dirty="0">
                <a:latin typeface="Power Geez Unicode1" pitchFamily="2" charset="0"/>
              </a:rPr>
              <a:t> 2018 </a:t>
            </a:r>
            <a:r>
              <a:rPr lang="en-US" sz="8000" dirty="0" err="1">
                <a:latin typeface="Power Geez Unicode1" pitchFamily="2" charset="0"/>
              </a:rPr>
              <a:t>ዓ.ም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ድረስ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ያለው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ውይይት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ተደርጎበት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ለገንዘብ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ሚኒስቴር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ተላልፏል</a:t>
            </a:r>
            <a:r>
              <a:rPr lang="en-US" sz="8000" dirty="0">
                <a:latin typeface="Power Geez Unicode1" pitchFamily="2" charset="0"/>
              </a:rPr>
              <a:t>፡፡ </a:t>
            </a:r>
            <a:endParaRPr lang="en-GB" sz="8000" dirty="0">
              <a:latin typeface="Power Geez Unicode1" pitchFamily="2" charset="0"/>
            </a:endParaRPr>
          </a:p>
          <a:p>
            <a:pPr lvl="0">
              <a:lnSpc>
                <a:spcPct val="120000"/>
              </a:lnSpc>
            </a:pPr>
            <a:r>
              <a:rPr lang="en-US" sz="8000" dirty="0">
                <a:latin typeface="Power Geez Unicode1" pitchFamily="2" charset="0"/>
              </a:rPr>
              <a:t>የ2017 </a:t>
            </a:r>
            <a:r>
              <a:rPr lang="en-US" sz="8000" dirty="0" err="1">
                <a:latin typeface="Power Geez Unicode1" pitchFamily="2" charset="0"/>
              </a:rPr>
              <a:t>ዓመታዊ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የበጀት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ፍላጎት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ጥያቄ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በፕሮግራምና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በካፒታል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ፕሮጄክት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ተላልፏል</a:t>
            </a:r>
            <a:r>
              <a:rPr lang="en-US" sz="8000" dirty="0">
                <a:latin typeface="Power Geez Unicode1" pitchFamily="2" charset="0"/>
              </a:rPr>
              <a:t>፡፡  </a:t>
            </a:r>
            <a:endParaRPr lang="en-GB" sz="8000" dirty="0">
              <a:latin typeface="Power Geez Unicode1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b="1" dirty="0" smtClean="0">
              <a:latin typeface="Power Geez Unicode1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 err="1" smtClean="0">
                <a:solidFill>
                  <a:srgbClr val="3009D5"/>
                </a:solidFill>
                <a:latin typeface="Power Geez Unicode1" pitchFamily="2" charset="0"/>
              </a:rPr>
              <a:t>የሃብት</a:t>
            </a:r>
            <a:r>
              <a:rPr lang="en-US" sz="80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8000" b="1" dirty="0" err="1">
                <a:solidFill>
                  <a:srgbClr val="3009D5"/>
                </a:solidFill>
                <a:latin typeface="Power Geez Unicode1" pitchFamily="2" charset="0"/>
              </a:rPr>
              <a:t>ማፈላለግ</a:t>
            </a:r>
            <a:r>
              <a:rPr lang="en-US" sz="80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8000" b="1" dirty="0" err="1">
                <a:solidFill>
                  <a:srgbClr val="3009D5"/>
                </a:solidFill>
                <a:latin typeface="Power Geez Unicode1" pitchFamily="2" charset="0"/>
              </a:rPr>
              <a:t>አጋርነትና</a:t>
            </a:r>
            <a:r>
              <a:rPr lang="en-US" sz="80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8000" b="1" dirty="0" err="1">
                <a:solidFill>
                  <a:srgbClr val="3009D5"/>
                </a:solidFill>
                <a:latin typeface="Power Geez Unicode1" pitchFamily="2" charset="0"/>
              </a:rPr>
              <a:t>ፕሮጀክት</a:t>
            </a:r>
            <a:r>
              <a:rPr lang="en-US" sz="80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8000" b="1" dirty="0" err="1">
                <a:solidFill>
                  <a:srgbClr val="3009D5"/>
                </a:solidFill>
                <a:latin typeface="Power Geez Unicode1" pitchFamily="2" charset="0"/>
              </a:rPr>
              <a:t>ክትትል</a:t>
            </a:r>
            <a:r>
              <a:rPr lang="en-US" sz="80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8000" b="1" dirty="0" err="1">
                <a:solidFill>
                  <a:srgbClr val="3009D5"/>
                </a:solidFill>
                <a:latin typeface="Power Geez Unicode1" pitchFamily="2" charset="0"/>
              </a:rPr>
              <a:t>በተመለከተ</a:t>
            </a:r>
            <a:endParaRPr lang="en-GB" sz="8000" dirty="0">
              <a:solidFill>
                <a:srgbClr val="3009D5"/>
              </a:solidFill>
              <a:latin typeface="Power Geez Unicode1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err="1">
                <a:latin typeface="Power Geez Unicode1" pitchFamily="2" charset="0"/>
              </a:rPr>
              <a:t>የዉጭ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እና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የአገር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ዉስጥ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አጋር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ድርጅቶች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የመለየት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ስራ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ተሰርቷል</a:t>
            </a:r>
            <a:endParaRPr lang="en-GB" sz="8000" dirty="0">
              <a:latin typeface="Power Geez Unicode1" pitchFamily="2" charset="0"/>
            </a:endParaRPr>
          </a:p>
          <a:p>
            <a:pPr lvl="0">
              <a:lnSpc>
                <a:spcPct val="120000"/>
              </a:lnSpc>
            </a:pPr>
            <a:r>
              <a:rPr lang="en-US" sz="8000" dirty="0" err="1" smtClean="0">
                <a:latin typeface="Power Geez Unicode1" pitchFamily="2" charset="0"/>
              </a:rPr>
              <a:t>ከፌደሬሽን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>
                <a:latin typeface="Power Geez Unicode1" pitchFamily="2" charset="0"/>
              </a:rPr>
              <a:t>ም/</a:t>
            </a:r>
            <a:r>
              <a:rPr lang="en-US" sz="8000" dirty="0" err="1">
                <a:latin typeface="Power Geez Unicode1" pitchFamily="2" charset="0"/>
              </a:rPr>
              <a:t>ቤት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ጋር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የመግባቢያ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ሰነድ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በመፈራረም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አብሮ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ለመስራት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የሚያስችል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የጋራ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ዕቅድ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በማውጣትና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የወደፊት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ስራዎች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አቅጣጫ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ተቀምቷል</a:t>
            </a:r>
            <a:r>
              <a:rPr lang="en-US" sz="8000" dirty="0">
                <a:latin typeface="Power Geez Unicode1" pitchFamily="2" charset="0"/>
              </a:rPr>
              <a:t>፡፡</a:t>
            </a:r>
            <a:endParaRPr lang="en-GB" sz="8000" dirty="0">
              <a:latin typeface="Power Geez Unicode1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err="1">
                <a:latin typeface="Power Geez Unicode1" pitchFamily="2" charset="0"/>
              </a:rPr>
              <a:t>የፕሮጀክት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ስራዎችን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ለመተግበር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ኮሚቴ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ተዋቅሮ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የስራ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ክፍሎች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የፍላጎት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ዳሰሳ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ተጠናቀዋል</a:t>
            </a:r>
            <a:endParaRPr lang="en-US" sz="8000" dirty="0" smtClean="0">
              <a:latin typeface="Power Geez Unicode1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err="1" smtClean="0">
                <a:latin typeface="Power Geez Unicode1" pitchFamily="2" charset="0"/>
              </a:rPr>
              <a:t>ለፕሮጀክት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ስራ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የሚዉሉ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መመሪያ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ከተለያዩ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ተቋማት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መረጃ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ተሰብስቦ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ስነድ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የማዘጋጀት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ስራ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ተጀምሯል</a:t>
            </a:r>
            <a:r>
              <a:rPr lang="en-US" sz="8000" dirty="0">
                <a:latin typeface="Power Geez Unicode1" pitchFamily="2" charset="0"/>
              </a:rPr>
              <a:t>፡፡</a:t>
            </a:r>
            <a:endParaRPr lang="en-GB" sz="8000" dirty="0">
              <a:latin typeface="Power Geez Unicode1" pitchFamily="2" charset="0"/>
            </a:endParaRPr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002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7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16" y="381000"/>
            <a:ext cx="8442984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የፌደራል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የፍትህ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እና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ሕግ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ኢንስቲትዩት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 የ2016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በጀት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ዓመት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የበጀት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አጠቃቀም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 </a:t>
            </a:r>
            <a:endParaRPr lang="en-GB" sz="2000" b="1" dirty="0" smtClean="0">
              <a:solidFill>
                <a:srgbClr val="3009D5"/>
              </a:solidFill>
              <a:latin typeface="Power Geez Unicode1" pitchFamily="2" charset="0"/>
              <a:ea typeface="Calibri" pitchFamily="34" charset="0"/>
              <a:cs typeface="Ebrima" pitchFamily="2" charset="0"/>
            </a:endParaRPr>
          </a:p>
          <a:p>
            <a:pPr>
              <a:buFont typeface="Wingdings" pitchFamily="2" charset="2"/>
              <a:buChar char="q"/>
            </a:pPr>
            <a:endParaRPr lang="en-GB" b="1" dirty="0" smtClean="0">
              <a:solidFill>
                <a:srgbClr val="3009D5"/>
              </a:solidFill>
              <a:latin typeface="Power Geez Unicode1" pitchFamily="2" charset="0"/>
              <a:ea typeface="Calibri" pitchFamily="34" charset="0"/>
              <a:cs typeface="Ebrima" pitchFamily="2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26723353"/>
              </p:ext>
            </p:extLst>
          </p:nvPr>
        </p:nvGraphicFramePr>
        <p:xfrm>
          <a:off x="167616" y="1143000"/>
          <a:ext cx="8442984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86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2453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rgbClr val="0711CF"/>
              </a:solidFill>
              <a:latin typeface="Power Geez Unicode1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0711CF"/>
                </a:solidFill>
                <a:latin typeface="Power Geez Unicode1" pitchFamily="2" charset="0"/>
              </a:rPr>
              <a:t>የተቋማዊ</a:t>
            </a:r>
            <a:r>
              <a:rPr lang="en-US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711CF"/>
                </a:solidFill>
                <a:latin typeface="Power Geez Unicode1" pitchFamily="2" charset="0"/>
              </a:rPr>
              <a:t>ለውጥ</a:t>
            </a:r>
            <a:r>
              <a:rPr lang="en-US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GB" dirty="0">
              <a:solidFill>
                <a:srgbClr val="0711CF"/>
              </a:solidFill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err="1" smtClean="0">
                <a:latin typeface="Power Geez Unicode1" pitchFamily="2" charset="0"/>
              </a:rPr>
              <a:t>በተቋሙ</a:t>
            </a:r>
            <a:r>
              <a:rPr lang="en-US" b="1" dirty="0" smtClean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ላይ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ለሚቀርቡ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ቅሬታዎችና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አቤቱታዎች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ምላሽ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አሰጣጥን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 smtClean="0">
                <a:latin typeface="Power Geez Unicode1" pitchFamily="2" charset="0"/>
              </a:rPr>
              <a:t>ለማሻሻል</a:t>
            </a:r>
            <a:r>
              <a:rPr lang="en-US" b="1" dirty="0" smtClean="0">
                <a:latin typeface="Power Geez Unicode1" pitchFamily="2" charset="0"/>
              </a:rPr>
              <a:t> </a:t>
            </a:r>
            <a:r>
              <a:rPr lang="en-US" b="1" dirty="0" err="1" smtClean="0">
                <a:latin typeface="Power Geez Unicode1" pitchFamily="2" charset="0"/>
              </a:rPr>
              <a:t>ስራዎች</a:t>
            </a:r>
            <a:r>
              <a:rPr lang="en-US" b="1" dirty="0" smtClean="0">
                <a:latin typeface="Power Geez Unicode1" pitchFamily="2" charset="0"/>
              </a:rPr>
              <a:t> </a:t>
            </a:r>
            <a:r>
              <a:rPr lang="en-US" b="1" dirty="0" err="1" smtClean="0">
                <a:latin typeface="Power Geez Unicode1" pitchFamily="2" charset="0"/>
              </a:rPr>
              <a:t>ተስርተዋል</a:t>
            </a:r>
            <a:r>
              <a:rPr lang="en-US" b="1" dirty="0" smtClean="0">
                <a:latin typeface="Power Geez Unicode1" pitchFamily="2" charset="0"/>
              </a:rPr>
              <a:t>፣</a:t>
            </a:r>
            <a:endParaRPr lang="en-GB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ሠራተኞች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አመራሮች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ጨምሮ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>
                <a:latin typeface="Power Geez Unicode1" pitchFamily="2" charset="0"/>
              </a:rPr>
              <a:t>ለ160 </a:t>
            </a:r>
            <a:r>
              <a:rPr lang="en-US" b="1" dirty="0" err="1" smtClean="0">
                <a:latin typeface="Power Geez Unicode1" pitchFamily="2" charset="0"/>
              </a:rPr>
              <a:t>በአመለካከት</a:t>
            </a:r>
            <a:r>
              <a:rPr lang="en-US" b="1" dirty="0" smtClean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ለውጥና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በአገልግሎት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አሰጣጥ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ዙሪያ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ሥልጠና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 smtClean="0">
                <a:latin typeface="Power Geez Unicode1" pitchFamily="2" charset="0"/>
              </a:rPr>
              <a:t>ለሠራተኞች</a:t>
            </a:r>
            <a:r>
              <a:rPr lang="en-US" b="1" dirty="0" smtClean="0">
                <a:latin typeface="Power Geez Unicode1" pitchFamily="2" charset="0"/>
              </a:rPr>
              <a:t> </a:t>
            </a:r>
            <a:r>
              <a:rPr lang="en-US" b="1" dirty="0" err="1" smtClean="0">
                <a:latin typeface="Power Geez Unicode1" pitchFamily="2" charset="0"/>
              </a:rPr>
              <a:t>ተሰጥተዋል</a:t>
            </a:r>
            <a:r>
              <a:rPr lang="en-US" b="1" dirty="0" smtClean="0">
                <a:latin typeface="Power Geez Unicode1" pitchFamily="2" charset="0"/>
              </a:rPr>
              <a:t> </a:t>
            </a:r>
            <a:endParaRPr lang="en-GB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በውጤት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ተኮር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ዕቅድ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ዝግጀት</a:t>
            </a:r>
            <a:r>
              <a:rPr lang="en-US" dirty="0" smtClean="0">
                <a:latin typeface="Power Geez Unicode1" pitchFamily="2" charset="0"/>
              </a:rPr>
              <a:t>፣ </a:t>
            </a:r>
            <a:r>
              <a:rPr lang="en-US" dirty="0" err="1" smtClean="0">
                <a:latin typeface="Power Geez Unicode1" pitchFamily="2" charset="0"/>
              </a:rPr>
              <a:t>ትግበራ</a:t>
            </a:r>
            <a:r>
              <a:rPr lang="en-US" dirty="0" smtClean="0">
                <a:latin typeface="Power Geez Unicode1" pitchFamily="2" charset="0"/>
              </a:rPr>
              <a:t>፣ </a:t>
            </a:r>
            <a:r>
              <a:rPr lang="en-US" dirty="0" err="1" smtClean="0">
                <a:latin typeface="Power Geez Unicode1" pitchFamily="2" charset="0"/>
              </a:rPr>
              <a:t>የአፈፃፀም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ከትትል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ምዘና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ዙሪያ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በድምሩ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>
                <a:latin typeface="Power Geez Unicode1" pitchFamily="2" charset="0"/>
              </a:rPr>
              <a:t>42 </a:t>
            </a:r>
            <a:r>
              <a:rPr lang="en-US" dirty="0" err="1">
                <a:latin typeface="Power Geez Unicode1" pitchFamily="2" charset="0"/>
              </a:rPr>
              <a:t>ባለሙያዎች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ሥልጠና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ለመስጠት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ታቅዶ</a:t>
            </a:r>
            <a:r>
              <a:rPr lang="en-US" dirty="0" smtClean="0">
                <a:latin typeface="Power Geez Unicode1" pitchFamily="2" charset="0"/>
              </a:rPr>
              <a:t> 35 </a:t>
            </a:r>
            <a:r>
              <a:rPr lang="en-US" dirty="0" err="1" smtClean="0">
                <a:latin typeface="Power Geez Unicode1" pitchFamily="2" charset="0"/>
              </a:rPr>
              <a:t>ባለሙዎች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ወሰወደዋል</a:t>
            </a:r>
            <a:r>
              <a:rPr lang="en-US" dirty="0" smtClean="0">
                <a:latin typeface="Power Geez Unicode1" pitchFamily="2" charset="0"/>
              </a:rPr>
              <a:t>፣ </a:t>
            </a:r>
            <a:r>
              <a:rPr lang="en-US" dirty="0" err="1" smtClean="0">
                <a:latin typeface="Power Geez Unicode1" pitchFamily="2" charset="0"/>
              </a:rPr>
              <a:t>አፈፃፀም</a:t>
            </a:r>
            <a:r>
              <a:rPr lang="en-US" dirty="0" smtClean="0">
                <a:latin typeface="Power Geez Unicode1" pitchFamily="2" charset="0"/>
              </a:rPr>
              <a:t> 84%፡፡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የሥራ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አፈፃፀም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ምዘና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ዕቅድ</a:t>
            </a:r>
            <a:r>
              <a:rPr lang="en-US" dirty="0" smtClean="0">
                <a:latin typeface="Power Geez Unicode1" pitchFamily="2" charset="0"/>
              </a:rPr>
              <a:t> 159 </a:t>
            </a:r>
            <a:r>
              <a:rPr lang="en-US" dirty="0" err="1" smtClean="0">
                <a:latin typeface="Power Geez Unicode1" pitchFamily="2" charset="0"/>
              </a:rPr>
              <a:t>ውጤት</a:t>
            </a:r>
            <a:r>
              <a:rPr lang="en-US" dirty="0" smtClean="0">
                <a:latin typeface="Power Geez Unicode1" pitchFamily="2" charset="0"/>
              </a:rPr>
              <a:t> ለ146 </a:t>
            </a:r>
            <a:r>
              <a:rPr lang="en-US" dirty="0" err="1">
                <a:latin typeface="Power Geez Unicode1" pitchFamily="2" charset="0"/>
              </a:rPr>
              <a:t>ሠራተኞች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ተሞልተዋል</a:t>
            </a:r>
            <a:r>
              <a:rPr lang="en-US" dirty="0">
                <a:latin typeface="Power Geez Unicode1" pitchFamily="2" charset="0"/>
              </a:rPr>
              <a:t>፣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አፈፃፀም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GB" dirty="0">
                <a:latin typeface="Power Geez Unicode1" pitchFamily="2" charset="0"/>
              </a:rPr>
              <a:t>91.82</a:t>
            </a:r>
            <a:r>
              <a:rPr lang="en-GB" dirty="0" smtClean="0">
                <a:latin typeface="Power Geez Unicode1" pitchFamily="2" charset="0"/>
              </a:rPr>
              <a:t>%፡፡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>
                <a:latin typeface="Power Geez Unicode1" pitchFamily="2" charset="0"/>
              </a:rPr>
              <a:t>የላቀ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የአፈፃፀም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ምዘና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ውጤት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ያስመዘገቡ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ሠራተኞች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መረጣና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ሽልማት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አሰጣጥ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የውስጥ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የአፈፃፀም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ረቂቅ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መመሪያ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ተዘጋጅቷል</a:t>
            </a:r>
            <a:r>
              <a:rPr lang="en-GB" dirty="0">
                <a:latin typeface="Power Geez Unicode1" pitchFamily="2" charset="0"/>
              </a:rPr>
              <a:t>፡፡</a:t>
            </a:r>
          </a:p>
          <a:p>
            <a:endParaRPr lang="en-GB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13" y="-762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3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05800" cy="61691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CC00FF"/>
                </a:solidFill>
                <a:latin typeface="Power Geez Unicode1" pitchFamily="2" charset="0"/>
              </a:rPr>
              <a:t>የኢንፎርሜሽን</a:t>
            </a:r>
            <a:r>
              <a:rPr lang="en-US" sz="20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ኮሙኒኬሽን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ቴክኖሎጂ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GB" sz="2000" dirty="0">
              <a:solidFill>
                <a:srgbClr val="CC00FF"/>
              </a:solidFill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የተቋሙን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ደረገጽ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ማጎልበት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እንዲጎለብት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ተደርጓል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>
                <a:latin typeface="Power Geez Unicode1" pitchFamily="2" charset="0"/>
              </a:rPr>
              <a:t>በተቋሙ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ለሚሰጡ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ስልጠናዎች</a:t>
            </a:r>
            <a:r>
              <a:rPr lang="en-US" sz="2000" dirty="0" smtClean="0">
                <a:latin typeface="Power Geez Unicode1" pitchFamily="2" charset="0"/>
              </a:rPr>
              <a:t>፣ </a:t>
            </a:r>
            <a:r>
              <a:rPr lang="en-US" sz="2000" dirty="0" err="1">
                <a:latin typeface="Power Geez Unicode1" pitchFamily="2" charset="0"/>
              </a:rPr>
              <a:t>የኢፍሚስ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የኢስሚስ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የቴክኖሎጂ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አጠቃቀም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ድጋፍ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ተሰጥቷል</a:t>
            </a:r>
            <a:r>
              <a:rPr lang="en-US" sz="2000" dirty="0" smtClean="0">
                <a:latin typeface="Power Geez Unicode1" pitchFamily="2" charset="0"/>
              </a:rPr>
              <a:t>፣</a:t>
            </a:r>
            <a:endParaRPr lang="en-GB" sz="2000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ከባዮ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ሜትሪክስ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ሪፖርት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የማዋቀር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የተሻለ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አተገባበር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ዘዴዎችን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በመቀየስ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ተተግብሯል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የመንግስት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የኤሌክትሮኒክስ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ግዥ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ስርአት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በመተግበር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የተቋሙ</a:t>
            </a:r>
            <a:r>
              <a:rPr lang="en-US" sz="2000" dirty="0">
                <a:latin typeface="Power Geez Unicode1" pitchFamily="2" charset="0"/>
              </a:rPr>
              <a:t> የ2016 </a:t>
            </a:r>
            <a:r>
              <a:rPr lang="en-US" sz="2000" dirty="0" err="1">
                <a:latin typeface="Power Geez Unicode1" pitchFamily="2" charset="0"/>
              </a:rPr>
              <a:t>ዓ.ም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አመታዊ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የግዥ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እቅድ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በኢፒጂ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ፖርታል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እንዲታተም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ተደርጓል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ኮምፒዉተሮችንና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ፕሪንተሮችን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በማስጠገን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ለትግራይ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ፍትህና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ምርምር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ኢንስቲቲዉት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በድጋፍ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እንዱሰጡ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ተላፏል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የኦን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ቨርችዋል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ስልጠና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ለመስጠት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እንዲያስችል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ንድፈ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ሀሳብ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በማዘጋጀት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ለሥልጠና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የፍትህ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ስርዓት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ማሻሻያ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ዘርፍ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እንዲቀርብ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ተደርጓል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681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382000" cy="63215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900" b="1" dirty="0" smtClean="0">
              <a:solidFill>
                <a:srgbClr val="0711CF"/>
              </a:solidFill>
              <a:latin typeface="Power Geez Unicode1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711CF"/>
                </a:solidFill>
                <a:latin typeface="Power Geez Unicode1" pitchFamily="2" charset="0"/>
              </a:rPr>
              <a:t>የመሠረታዊ</a:t>
            </a:r>
            <a:r>
              <a:rPr lang="en-US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711CF"/>
                </a:solidFill>
                <a:latin typeface="Power Geez Unicode1" pitchFamily="2" charset="0"/>
              </a:rPr>
              <a:t>አገልግሎት</a:t>
            </a:r>
            <a:r>
              <a:rPr lang="en-US" b="1" dirty="0">
                <a:solidFill>
                  <a:srgbClr val="0711CF"/>
                </a:solidFill>
                <a:latin typeface="Power Geez Unicode1" pitchFamily="2" charset="0"/>
              </a:rPr>
              <a:t>  </a:t>
            </a:r>
            <a:endParaRPr lang="en-GB" b="1" dirty="0">
              <a:solidFill>
                <a:srgbClr val="0711CF"/>
              </a:solidFill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ለሠልጣኞች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የመኝታ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መስጠት</a:t>
            </a:r>
            <a:r>
              <a:rPr lang="en-US" dirty="0" smtClean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የክትትል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ቁጥጥር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ስራዎች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ተከናውኗል</a:t>
            </a:r>
            <a:r>
              <a:rPr lang="en-US" dirty="0" smtClean="0">
                <a:latin typeface="Power Geez Unicode1" pitchFamily="2" charset="0"/>
              </a:rPr>
              <a:t>፡፡</a:t>
            </a:r>
            <a:endParaRPr lang="en-GB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ለሠልጣኞች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የተለያዩ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ግብዓቶች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እንዲሟሉ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ተደርጓል</a:t>
            </a:r>
            <a:r>
              <a:rPr lang="en-US" dirty="0">
                <a:latin typeface="Power Geez Unicode1" pitchFamily="2" charset="0"/>
              </a:rPr>
              <a:t>፣ </a:t>
            </a:r>
            <a:r>
              <a:rPr lang="en-US" dirty="0" smtClean="0">
                <a:latin typeface="Power Geez Unicode1" pitchFamily="2" charset="0"/>
              </a:rPr>
              <a:t> </a:t>
            </a:r>
            <a:endParaRPr lang="en-GB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ተሸከርካርዎች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ደህንነት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ለማስጠበቅና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ወቅቱን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ጠቢቀው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ሰርቪስ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እንዲያገኙ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የማድረግ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ስራ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ተሰርቷል</a:t>
            </a:r>
            <a:r>
              <a:rPr lang="en-US" dirty="0" smtClean="0">
                <a:latin typeface="Power Geez Unicode1" pitchFamily="2" charset="0"/>
              </a:rPr>
              <a:t>፡፡</a:t>
            </a:r>
            <a:endParaRPr lang="en-GB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ለተሸከርካሪዎች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ግብዓቶች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እንዲመዋሉና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እንድሰጡ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ተደርጓል</a:t>
            </a:r>
            <a:r>
              <a:rPr lang="en-US" dirty="0" smtClean="0">
                <a:latin typeface="Power Geez Unicode1" pitchFamily="2" charset="0"/>
              </a:rPr>
              <a:t>፣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የንብረት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ቆጠራ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ተካሂዶዋል</a:t>
            </a:r>
            <a:r>
              <a:rPr lang="en-US" dirty="0" smtClean="0">
                <a:latin typeface="Power Geez Unicode1" pitchFamily="2" charset="0"/>
              </a:rPr>
              <a:t>፡፡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ለሰራተኞች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የተሰጡ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ሥልጠናዎች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endParaRPr lang="en-GB" b="1" dirty="0">
              <a:solidFill>
                <a:srgbClr val="3009D5"/>
              </a:solidFill>
              <a:latin typeface="Power Geez Unicode1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በጥናት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መመሪያ</a:t>
            </a:r>
            <a:r>
              <a:rPr lang="en-US" dirty="0">
                <a:latin typeface="Power Geez Unicode1" pitchFamily="2" charset="0"/>
              </a:rPr>
              <a:t> (Manual)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በጥናትና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ምርምር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ሥነ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ዘዴና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አሰረር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ስልጠና</a:t>
            </a:r>
            <a:r>
              <a:rPr lang="en-US" dirty="0" smtClean="0">
                <a:latin typeface="Power Geez Unicode1" pitchFamily="2" charset="0"/>
              </a:rPr>
              <a:t>፣ </a:t>
            </a:r>
            <a:endParaRPr lang="en-GB" dirty="0">
              <a:latin typeface="Power Geez Unicode1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ማስጀመሪያ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ሥልጠና</a:t>
            </a:r>
            <a:r>
              <a:rPr lang="en-US" dirty="0">
                <a:latin typeface="Power Geez Unicode1" pitchFamily="2" charset="0"/>
              </a:rPr>
              <a:t> (Induction training) </a:t>
            </a:r>
            <a:r>
              <a:rPr lang="en-US" dirty="0" err="1">
                <a:latin typeface="Power Geez Unicode1" pitchFamily="2" charset="0"/>
              </a:rPr>
              <a:t>እንዲሰጥ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ተደርጓል</a:t>
            </a:r>
            <a:r>
              <a:rPr lang="en-US" dirty="0">
                <a:latin typeface="Power Geez Unicode1" pitchFamily="2" charset="0"/>
              </a:rPr>
              <a:t>፣ </a:t>
            </a:r>
            <a:endParaRPr lang="en-GB" dirty="0">
              <a:latin typeface="Power Geez Unicode1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ለነባር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ባለሙያዎች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ማነሳሻ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ሥልጠና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እንዲወስዱ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ተደርጓል</a:t>
            </a:r>
            <a:r>
              <a:rPr lang="en-US" dirty="0">
                <a:latin typeface="Power Geez Unicode1" pitchFamily="2" charset="0"/>
              </a:rPr>
              <a:t>፣</a:t>
            </a:r>
            <a:endParaRPr lang="en-GB" dirty="0">
              <a:latin typeface="Power Geez Unicode1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መረጃዎች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ማጠናቀርና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ትንተና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ዘዴን</a:t>
            </a:r>
            <a:r>
              <a:rPr lang="en-US" dirty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በጥናትና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ምርምር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ዘዴ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በSPSS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ሥልጠና</a:t>
            </a:r>
            <a:r>
              <a:rPr lang="en-US" dirty="0">
                <a:latin typeface="Power Geez Unicode1" pitchFamily="2" charset="0"/>
              </a:rPr>
              <a:t> </a:t>
            </a:r>
          </a:p>
          <a:p>
            <a:pPr lvl="0" algn="just">
              <a:buFont typeface="Wingdings" pitchFamily="2" charset="2"/>
              <a:buChar char="q"/>
            </a:pPr>
            <a:r>
              <a:rPr lang="am-ET" dirty="0" smtClean="0">
                <a:latin typeface="Power Geez Unicode1" pitchFamily="2" charset="0"/>
              </a:rPr>
              <a:t>የፍላጎት </a:t>
            </a:r>
            <a:r>
              <a:rPr lang="am-ET" dirty="0">
                <a:latin typeface="Power Geez Unicode1" pitchFamily="2" charset="0"/>
              </a:rPr>
              <a:t>ዳሰሳ (</a:t>
            </a:r>
            <a:r>
              <a:rPr lang="en-US" dirty="0">
                <a:latin typeface="Power Geez Unicode1" pitchFamily="2" charset="0"/>
              </a:rPr>
              <a:t>Needs Assessment) </a:t>
            </a:r>
            <a:r>
              <a:rPr lang="am-ET" dirty="0" smtClean="0">
                <a:latin typeface="Power Geez Unicode1" pitchFamily="2" charset="0"/>
              </a:rPr>
              <a:t>ስልጠና</a:t>
            </a:r>
            <a:r>
              <a:rPr lang="en-US" dirty="0" smtClean="0">
                <a:latin typeface="Power Geez Unicode1" pitchFamily="2" charset="0"/>
              </a:rPr>
              <a:t>፤ </a:t>
            </a:r>
            <a:r>
              <a:rPr lang="am-ET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እፍሚስና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ኢጂፒ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ስልጠና</a:t>
            </a:r>
            <a:endParaRPr lang="en-US" dirty="0">
              <a:latin typeface="Power Geez Unicode1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የልምድ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ልዉዉጥ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ከመሰል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ተቀዋማት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ጋር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ተደርጓል</a:t>
            </a:r>
            <a:r>
              <a:rPr lang="en-US" dirty="0">
                <a:latin typeface="Power Geez Unicode1" pitchFamily="2" charset="0"/>
              </a:rPr>
              <a:t>፤</a:t>
            </a:r>
            <a:endParaRPr lang="en-GB" dirty="0">
              <a:latin typeface="Power Geez Unicode1" pitchFamily="2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GB" b="1" dirty="0" err="1" smtClean="0">
                <a:solidFill>
                  <a:srgbClr val="3009D5"/>
                </a:solidFill>
                <a:latin typeface="Power Geez Unicode1" pitchFamily="2" charset="0"/>
              </a:rPr>
              <a:t>የባለብዙ</a:t>
            </a: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ዘርፍ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ጉዳዮችን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ትግበራ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ማሻሻል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 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GB" b="1" dirty="0" err="1" smtClean="0">
                <a:solidFill>
                  <a:srgbClr val="3009D5"/>
                </a:solidFill>
                <a:latin typeface="Power Geez Unicode1" pitchFamily="2" charset="0"/>
              </a:rPr>
              <a:t>የአፈጻጸም</a:t>
            </a: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ክትትል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እና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ግምገማን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ማጠናከር</a:t>
            </a:r>
            <a:endParaRPr lang="en-GB" dirty="0">
              <a:solidFill>
                <a:srgbClr val="3009D5"/>
              </a:solidFill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endParaRPr lang="en-GB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16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153400" cy="6092952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m-ET" b="1" dirty="0" smtClean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ያጋጠሙ </a:t>
            </a:r>
            <a:r>
              <a:rPr lang="am-ET" b="1" dirty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ችግሮችና የተወሰዱ የመፍትሔ እርምጃዎች</a:t>
            </a:r>
          </a:p>
          <a:p>
            <a:pPr marL="0" indent="0" algn="just">
              <a:buNone/>
            </a:pPr>
            <a:r>
              <a:rPr lang="am-ET" b="1" dirty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ያጋጠሙ ችግሮች፤</a:t>
            </a:r>
          </a:p>
          <a:p>
            <a:pPr algn="just">
              <a:buFont typeface="Wingdings" pitchFamily="2" charset="2"/>
              <a:buChar char="q"/>
            </a:pPr>
            <a:r>
              <a:rPr lang="am-ET" dirty="0" smtClean="0">
                <a:latin typeface="Power Geez Unicode1"/>
                <a:ea typeface="Calibri"/>
                <a:cs typeface="Nyala"/>
              </a:rPr>
              <a:t>ከፍተኛ </a:t>
            </a:r>
            <a:r>
              <a:rPr lang="am-ET" dirty="0">
                <a:latin typeface="Power Geez Unicode1"/>
                <a:ea typeface="Calibri"/>
                <a:cs typeface="Nyala"/>
              </a:rPr>
              <a:t>የሰው ሃይል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እጥረት</a:t>
            </a:r>
            <a:r>
              <a:rPr lang="en-US" dirty="0" smtClean="0">
                <a:latin typeface="Power Geez Unicode1"/>
                <a:ea typeface="Calibri"/>
                <a:cs typeface="Nyala"/>
              </a:rPr>
              <a:t>፣</a:t>
            </a:r>
            <a:endParaRPr lang="am-ET" dirty="0"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err="1" smtClean="0">
                <a:latin typeface="Power Geez Unicode1"/>
                <a:ea typeface="Calibri"/>
                <a:cs typeface="Nyala"/>
              </a:rPr>
              <a:t>የግብዓትና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dirty="0" err="1" smtClean="0">
                <a:latin typeface="Power Geez Unicode1"/>
                <a:ea typeface="Calibri"/>
                <a:cs typeface="Nyala"/>
              </a:rPr>
              <a:t>የቢሮ</a:t>
            </a:r>
            <a:r>
              <a:rPr lang="en-US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አገልግሎት ችግሮች </a:t>
            </a:r>
            <a:endParaRPr lang="am-ET" dirty="0"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dirty="0" smtClean="0">
                <a:latin typeface="Power Geez Unicode1"/>
                <a:ea typeface="Calibri"/>
                <a:cs typeface="Nyala"/>
              </a:rPr>
              <a:t>ምቹ </a:t>
            </a:r>
            <a:r>
              <a:rPr lang="am-ET" dirty="0">
                <a:latin typeface="Power Geez Unicode1"/>
                <a:ea typeface="Calibri"/>
                <a:cs typeface="Nyala"/>
              </a:rPr>
              <a:t>የስራ አከባቢ አለመኖር፤</a:t>
            </a:r>
            <a:r>
              <a:rPr lang="en-US" dirty="0">
                <a:latin typeface="Power Geez Unicode1" pitchFamily="2" charset="0"/>
                <a:ea typeface="Calibri"/>
                <a:cs typeface="Nyala"/>
              </a:rPr>
              <a:t> </a:t>
            </a:r>
            <a:endParaRPr lang="am-ET" dirty="0"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dirty="0" smtClean="0">
                <a:latin typeface="Power Geez Unicode1" pitchFamily="2" charset="0"/>
              </a:rPr>
              <a:t>የግዥ </a:t>
            </a:r>
            <a:r>
              <a:rPr lang="am-ET" dirty="0">
                <a:latin typeface="Power Geez Unicode1" pitchFamily="2" charset="0"/>
              </a:rPr>
              <a:t>ሂደቶች በሚፈለገው መጠን፣ ጊዜ እና ጥራት </a:t>
            </a:r>
            <a:r>
              <a:rPr lang="am-ET" dirty="0" smtClean="0">
                <a:latin typeface="Power Geez Unicode1" pitchFamily="2" charset="0"/>
              </a:rPr>
              <a:t>አለመፈፀም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dirty="0" smtClean="0">
                <a:latin typeface="Power Geez Unicode1"/>
                <a:ea typeface="Calibri"/>
                <a:cs typeface="Nyala"/>
              </a:rPr>
              <a:t>የኢንተርኔት </a:t>
            </a:r>
            <a:r>
              <a:rPr lang="am-ET" dirty="0">
                <a:latin typeface="Power Geez Unicode1"/>
                <a:ea typeface="Calibri"/>
                <a:cs typeface="Nyala"/>
              </a:rPr>
              <a:t>የዳታ ኔትዎርክ</a:t>
            </a:r>
            <a:r>
              <a:rPr lang="en-US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am-ET" dirty="0">
                <a:latin typeface="Power Geez Unicode1"/>
                <a:ea typeface="Calibri"/>
                <a:cs typeface="Nyala"/>
              </a:rPr>
              <a:t>እና የመብራት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መቆራረጥ</a:t>
            </a:r>
            <a:endParaRPr lang="am-ET" dirty="0"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dirty="0" smtClean="0">
                <a:latin typeface="Power Geez Unicode1"/>
                <a:ea typeface="Calibri"/>
                <a:cs typeface="Nyala"/>
              </a:rPr>
              <a:t>ለሰራተ</a:t>
            </a:r>
            <a:r>
              <a:rPr lang="en-US" dirty="0" err="1" smtClean="0">
                <a:latin typeface="Power Geez Unicode1"/>
                <a:ea typeface="Calibri"/>
                <a:cs typeface="Nyala"/>
              </a:rPr>
              <a:t>ኞች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dirty="0">
                <a:latin typeface="Power Geez Unicode1"/>
                <a:ea typeface="Calibri"/>
                <a:cs typeface="Nyala"/>
              </a:rPr>
              <a:t>የአቅም ግንባታ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ስ</a:t>
            </a:r>
            <a:r>
              <a:rPr lang="en-US" dirty="0" err="1" smtClean="0">
                <a:latin typeface="Power Geez Unicode1"/>
                <a:ea typeface="Calibri"/>
                <a:cs typeface="Nyala"/>
              </a:rPr>
              <a:t>ልጠና</a:t>
            </a:r>
            <a:r>
              <a:rPr lang="en-US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በከፍተኛ </a:t>
            </a:r>
            <a:r>
              <a:rPr lang="en-US" dirty="0" err="1" smtClean="0">
                <a:latin typeface="Power Geez Unicode1"/>
                <a:ea typeface="Calibri"/>
                <a:cs typeface="Nyala"/>
              </a:rPr>
              <a:t>ደረጃ</a:t>
            </a:r>
            <a:r>
              <a:rPr lang="en-US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dirty="0" err="1" smtClean="0">
                <a:latin typeface="Power Geez Unicode1"/>
                <a:ea typeface="Calibri"/>
                <a:cs typeface="Nyala"/>
              </a:rPr>
              <a:t>አለ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ማከናወን</a:t>
            </a:r>
            <a:r>
              <a:rPr lang="en-US" dirty="0" smtClean="0">
                <a:latin typeface="Power Geez Unicode1"/>
                <a:ea typeface="Calibri"/>
                <a:cs typeface="Nyala"/>
              </a:rPr>
              <a:t>፣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የሕፃናት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ማቆያው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ቦታ</a:t>
            </a:r>
            <a:r>
              <a:rPr lang="en-US" dirty="0">
                <a:latin typeface="Power Geez Unicode1" pitchFamily="2" charset="0"/>
              </a:rPr>
              <a:t> (Daycare) </a:t>
            </a:r>
            <a:r>
              <a:rPr lang="en-US" dirty="0" err="1">
                <a:latin typeface="Power Geez Unicode1" pitchFamily="2" charset="0"/>
              </a:rPr>
              <a:t>ስራ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ዘግይቶ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የተጀመረ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በመሁኑ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ለመስጠት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አለመቻሉ</a:t>
            </a:r>
            <a:r>
              <a:rPr lang="en-US" dirty="0">
                <a:latin typeface="Power Geez Unicode1" pitchFamily="2" charset="0"/>
              </a:rPr>
              <a:t>፡፡  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Power Geez Unicode1" pitchFamily="2" charset="0"/>
                <a:ea typeface="Calibri"/>
                <a:cs typeface="Nyala"/>
              </a:rPr>
              <a:t>የ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በጀት </a:t>
            </a:r>
            <a:r>
              <a:rPr lang="en-US" dirty="0" err="1">
                <a:latin typeface="Power Geez Unicode1" pitchFamily="2" charset="0"/>
                <a:ea typeface="Calibri"/>
                <a:cs typeface="Nyala"/>
              </a:rPr>
              <a:t>እጥረት</a:t>
            </a:r>
            <a:r>
              <a:rPr lang="en-US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en-US" dirty="0" err="1">
                <a:latin typeface="Power Geez Unicode1" pitchFamily="2" charset="0"/>
                <a:ea typeface="Calibri"/>
                <a:cs typeface="Nyala"/>
              </a:rPr>
              <a:t>በመኖሩ</a:t>
            </a:r>
            <a:r>
              <a:rPr lang="en-US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am-ET" dirty="0">
                <a:latin typeface="Power Geez Unicode1"/>
                <a:ea typeface="Calibri"/>
                <a:cs typeface="Nyala"/>
              </a:rPr>
              <a:t>በእቅድ የተያዙ የተወሰኑ ተግባራት ሳይፈፀሙ መቅረታቸው፣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229600" cy="64008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am-ET" sz="2000" b="1" dirty="0" smtClean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የተወሰዱ </a:t>
            </a:r>
            <a:r>
              <a:rPr lang="am-ET" sz="2000" b="1" dirty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የመፍትሔ እርምጃዎች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ችግሮቹ እንዲቃለሉ ከሚመለከታቸው የሥራ 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ኃ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ላፊዎች ጋር ውይይት ተደርጓል፤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ክፍት የስራ መደቦች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ን በ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ኮንትራት ቅጥር እና 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በ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ዝውውር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ለመሙላት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ጥረት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ተደርጓል፤፡፡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ሥራውን ባለው የሰው ሃይል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መሸፈን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ና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ሰራተኞች ደርበው እንዲሰሩ ተደርጓል፤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የሥራ አካባቢን ምቹ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ማድረግ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የመብራት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፣ የዉሃና የትራንስፖርት ችግር እንዲቀረፍ ጥረት ተደርጓል፡፡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በተወሰኑ ክፍሎች ጄኔረተር ሃይል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መ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ጠ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ቀም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ተችሏል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 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የኔትዎርክን ችግር በወቅቱ ለቴሌ በማሳወቅ መፍትሄ እንዲያገኙ ተደርጓል፡፡</a:t>
            </a:r>
          </a:p>
          <a:p>
            <a:pPr marL="452628" lvl="0" indent="-342900" algn="just">
              <a:buFont typeface="Wingdings" pitchFamily="2" charset="2"/>
              <a:buChar char="q"/>
            </a:pPr>
            <a:r>
              <a:rPr lang="en-US" sz="2000" dirty="0" err="1">
                <a:latin typeface="Power Geez Unicode1" pitchFamily="2" charset="0"/>
              </a:rPr>
              <a:t>የሕፃናት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ማቆያው</a:t>
            </a:r>
            <a:r>
              <a:rPr lang="en-US" sz="2000" dirty="0">
                <a:latin typeface="Power Geez Unicode1" pitchFamily="2" charset="0"/>
              </a:rPr>
              <a:t> (Daycare) </a:t>
            </a:r>
            <a:r>
              <a:rPr lang="en-US" sz="2000" dirty="0" err="1">
                <a:latin typeface="Power Geez Unicode1" pitchFamily="2" charset="0"/>
              </a:rPr>
              <a:t>ስራ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ተጀምሮ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በሂደት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ይገኛል</a:t>
            </a:r>
            <a:r>
              <a:rPr lang="en-US" sz="2000" dirty="0">
                <a:latin typeface="Power Geez Unicode1" pitchFamily="2" charset="0"/>
              </a:rPr>
              <a:t>፡፡   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en-US" sz="2000" dirty="0" err="1">
                <a:latin typeface="Power Geez Unicode1"/>
                <a:ea typeface="Calibri"/>
                <a:cs typeface="Nyala"/>
              </a:rPr>
              <a:t>ባለው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በጀትና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ወጪ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በመጋራት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የስልጠናና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ሌሎች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ሥራ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ዎች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ን ማከናወን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ተችለዋል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፡፡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ከተለያዩ የስራ ክፍሎች ጋር በመነጋገር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መፍትሄ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ማፈላለግ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ስራ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ተሰርተዋ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ል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፡፡</a:t>
            </a:r>
            <a:endParaRPr lang="am-ET" sz="2000" dirty="0">
              <a:latin typeface="Power Geez Unicode1"/>
              <a:ea typeface="Calibri"/>
              <a:cs typeface="Nyal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7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የፌደራል</a:t>
            </a:r>
            <a: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የፍትሕ</a:t>
            </a:r>
            <a: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የሕግ</a:t>
            </a:r>
            <a: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ኢንስቲትዩት</a:t>
            </a:r>
            <a: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b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</a:br>
            <a:r>
              <a:rPr lang="am-ET" sz="24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የ</a:t>
            </a:r>
            <a:r>
              <a:rPr lang="en-US" sz="24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አያት</a:t>
            </a:r>
            <a:r>
              <a:rPr lang="en-US" sz="24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ጨፌ</a:t>
            </a:r>
            <a:r>
              <a:rPr lang="en-US" sz="24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ሕንጻ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/>
          <a:stretch/>
        </p:blipFill>
        <p:spPr bwMode="auto">
          <a:xfrm>
            <a:off x="228600" y="762000"/>
            <a:ext cx="807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8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858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የቀጣይ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ዋና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ዋና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የትኩረት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ነጥቦች</a:t>
            </a:r>
            <a:endParaRPr lang="en-US" b="1" dirty="0">
              <a:solidFill>
                <a:srgbClr val="3009D5"/>
              </a:solidFill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924800" cy="48737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"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የዓላማ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ፈጻሚዎችን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የሥራ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ክፍሎች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ሳቢ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እንዲሆንና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ልምድና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አቅም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ያላቸዉን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የሕግ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ባለሙያዎች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ማሙዋላት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>
              <a:lnSpc>
                <a:spcPct val="150000"/>
              </a:lnSpc>
              <a:buFont typeface="Wingdings" pitchFamily="2" charset="2"/>
              <a:buChar char=""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ምቹ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የሥራ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ቢሮና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አካባቢ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መፍጠር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>
              <a:lnSpc>
                <a:spcPct val="150000"/>
              </a:lnSpc>
              <a:buFont typeface="Wingdings" pitchFamily="2" charset="2"/>
              <a:buChar char=""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የለዉጥ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ፍኖተ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ካርታን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በማስጸደቅ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ተግባራዊ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ማድረግ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>
              <a:lnSpc>
                <a:spcPct val="150000"/>
              </a:lnSpc>
              <a:buFont typeface="Wingdings" pitchFamily="2" charset="2"/>
              <a:buChar char=""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የማስፈጸም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አቅም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ማጎልበት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 </a:t>
            </a:r>
            <a:endParaRPr lang="en-US" dirty="0">
              <a:solidFill>
                <a:schemeClr val="tx1"/>
              </a:solidFill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3375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l_fi" descr="http://www.sadmuffin.net/cherrybam/graphics/comments-thank-you/thank-you01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04800"/>
            <a:ext cx="2514600" cy="2838450"/>
          </a:xfrm>
          <a:prstGeom prst="rect">
            <a:avLst/>
          </a:prstGeom>
        </p:spPr>
      </p:pic>
      <p:pic>
        <p:nvPicPr>
          <p:cNvPr id="7" name="il_fi" descr="http://www.sadmuffin.net/cherrybam/graphics/comments-thank-you/thank-you014.gif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533400"/>
            <a:ext cx="2667000" cy="2667000"/>
          </a:xfrm>
        </p:spPr>
      </p:pic>
      <p:sp>
        <p:nvSpPr>
          <p:cNvPr id="8" name="Content Placeholder 2"/>
          <p:cNvSpPr txBox="1"/>
          <p:nvPr/>
        </p:nvSpPr>
        <p:spPr>
          <a:xfrm>
            <a:off x="2819400" y="3352800"/>
            <a:ext cx="4572000" cy="27432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 panose="05020102010507070707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/>
              <a:buNone/>
            </a:pPr>
            <a:r>
              <a:rPr lang="en-US" sz="6600" dirty="0" err="1" smtClean="0">
                <a:solidFill>
                  <a:srgbClr val="CC00FF"/>
                </a:solidFill>
                <a:latin typeface="Power Geez Unicode1" panose="00000400000000000000" pitchFamily="2" charset="0"/>
                <a:ea typeface="Calibri" panose="020F0502020204030204"/>
                <a:cs typeface="Power Geez Unicode1" panose="00000400000000000000" pitchFamily="2" charset="0"/>
              </a:rPr>
              <a:t>አመሰግናለሁ</a:t>
            </a:r>
            <a:r>
              <a:rPr lang="en-US" sz="6600" dirty="0" smtClean="0">
                <a:solidFill>
                  <a:srgbClr val="CC00FF"/>
                </a:solidFill>
                <a:latin typeface="Power Geez Unicode1" panose="00000400000000000000" pitchFamily="2" charset="0"/>
                <a:ea typeface="Calibri" panose="020F0502020204030204"/>
                <a:cs typeface="Power Geez Unicode1" panose="00000400000000000000" pitchFamily="2" charset="0"/>
              </a:rPr>
              <a:t> !!</a:t>
            </a:r>
          </a:p>
          <a:p>
            <a:pPr marL="0" indent="0" algn="ctr">
              <a:buFont typeface="Wingdings" panose="05000000000000000000"/>
              <a:buNone/>
            </a:pPr>
            <a:r>
              <a:rPr lang="en-GB" sz="6600" dirty="0" err="1" smtClean="0">
                <a:solidFill>
                  <a:srgbClr val="CC00FF"/>
                </a:solidFill>
                <a:latin typeface="Power Geez Unicode1" panose="00000400000000000000" pitchFamily="2" charset="0"/>
                <a:ea typeface="Calibri" panose="020F0502020204030204"/>
                <a:cs typeface="Nyala"/>
              </a:rPr>
              <a:t>Galatoomaa</a:t>
            </a:r>
            <a:r>
              <a:rPr lang="en-GB" sz="6600" dirty="0" smtClean="0">
                <a:solidFill>
                  <a:srgbClr val="CC00FF"/>
                </a:solidFill>
                <a:latin typeface="Power Geez Unicode1" panose="00000400000000000000" pitchFamily="2" charset="0"/>
                <a:ea typeface="Calibri" panose="020F0502020204030204"/>
                <a:cs typeface="Nyala"/>
              </a:rPr>
              <a:t> !!</a:t>
            </a:r>
            <a:endParaRPr lang="en-US" sz="6600" dirty="0">
              <a:solidFill>
                <a:srgbClr val="CC00FF"/>
              </a:solidFill>
              <a:latin typeface="Power Geez Unicode1" panose="00000400000000000000"/>
              <a:ea typeface="Calibri" panose="020F0502020204030204"/>
              <a:cs typeface="Nyala"/>
            </a:endParaRPr>
          </a:p>
        </p:txBody>
      </p:sp>
      <p:pic>
        <p:nvPicPr>
          <p:cNvPr id="9" name="Picture 2" descr="C:\Users\ZIKE\Desktop\FSCt O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2" y="228598"/>
            <a:ext cx="19050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096000" cy="6016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የሪፖርቱ</a:t>
            </a:r>
            <a:r>
              <a:rPr lang="en-US" sz="28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ይዘት</a:t>
            </a:r>
            <a:endParaRPr lang="en-US" sz="2800" b="1" dirty="0">
              <a:solidFill>
                <a:srgbClr val="3009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27699185"/>
              </p:ext>
            </p:extLst>
          </p:nvPr>
        </p:nvGraphicFramePr>
        <p:xfrm>
          <a:off x="152400" y="9906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77000"/>
          </a:xfrm>
          <a:solidFill>
            <a:schemeClr val="accent3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መግቢያ</a:t>
            </a:r>
            <a:endParaRPr lang="en-US" sz="9600" b="1" dirty="0" smtClean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8000" dirty="0" err="1" smtClean="0">
                <a:latin typeface="Power Geez Unicode1" pitchFamily="2" charset="0"/>
              </a:rPr>
              <a:t>የፌዴራል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የፍትሕ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እና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የሕግ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ኢንስቲትዩት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በአዋጅ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ቁጥር</a:t>
            </a:r>
            <a:r>
              <a:rPr lang="en-US" sz="8000" dirty="0" smtClean="0">
                <a:latin typeface="Power Geez Unicode1" pitchFamily="2" charset="0"/>
              </a:rPr>
              <a:t> 1071/2010 </a:t>
            </a:r>
            <a:r>
              <a:rPr lang="en-US" sz="8000" dirty="0" err="1" smtClean="0">
                <a:latin typeface="Power Geez Unicode1" pitchFamily="2" charset="0"/>
              </a:rPr>
              <a:t>የተቋቋመ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ሲሆን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የሚከተሉትን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ዋና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ዋና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ተግባራት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እያከናነ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ይገኛል</a:t>
            </a:r>
            <a:r>
              <a:rPr lang="en-US" sz="8000" dirty="0" smtClean="0">
                <a:latin typeface="Power Geez Unicode1" pitchFamily="2" charset="0"/>
              </a:rPr>
              <a:t>፡፡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endParaRPr lang="en-GB" sz="3600" dirty="0" smtClean="0">
              <a:latin typeface="Power Geez Unicode1" pitchFamily="2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am-ET" sz="8000" dirty="0" smtClean="0">
                <a:latin typeface="Power Geez Unicode1" pitchFamily="2" charset="0"/>
              </a:rPr>
              <a:t>የፍትህና የሕግ ጥናትና ምርምሮች ማካሄድ፤ </a:t>
            </a:r>
            <a:endParaRPr lang="en-GB" sz="8000" dirty="0" smtClean="0">
              <a:latin typeface="Power Geez Unicode1" pitchFamily="2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8000" dirty="0" err="1" smtClean="0">
                <a:latin typeface="Power Geez Unicode1" pitchFamily="2" charset="0"/>
              </a:rPr>
              <a:t>ለፍትህ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ዘርፍ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ባለሙያዎችና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አመራሮች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የአቅም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ግንባታ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ሥልጠናዎች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መስጠት</a:t>
            </a:r>
            <a:r>
              <a:rPr lang="en-US" sz="8000" dirty="0" smtClean="0">
                <a:latin typeface="Power Geez Unicode1" pitchFamily="2" charset="0"/>
              </a:rPr>
              <a:t>፣ 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am-ET" sz="8000" dirty="0" smtClean="0">
                <a:latin typeface="Power Geez Unicode1" pitchFamily="2" charset="0"/>
              </a:rPr>
              <a:t>የፍትህ አካላት ማሰልጠኛ ማዕከል አሰልጣኞችን ብቃት ማረጋገጥ፤ </a:t>
            </a:r>
            <a:endParaRPr lang="en-GB" sz="8000" dirty="0" smtClean="0">
              <a:latin typeface="Power Geez Unicode1" pitchFamily="2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am-ET" sz="8000" dirty="0" smtClean="0">
                <a:latin typeface="Power Geez Unicode1" pitchFamily="2" charset="0"/>
              </a:rPr>
              <a:t>የፍትህ ሥርዓት</a:t>
            </a:r>
            <a:r>
              <a:rPr lang="en-US" sz="8000" dirty="0">
                <a:latin typeface="Power Geez Unicode1" pitchFamily="2" charset="0"/>
              </a:rPr>
              <a:t>ና</a:t>
            </a:r>
            <a:r>
              <a:rPr lang="am-ET" sz="8000" dirty="0">
                <a:latin typeface="Power Geez Unicode1" pitchFamily="2" charset="0"/>
              </a:rPr>
              <a:t> የሕግ ትምህርት ማሻሻያ </a:t>
            </a:r>
            <a:r>
              <a:rPr lang="am-ET" sz="8000" dirty="0" smtClean="0">
                <a:latin typeface="Power Geez Unicode1" pitchFamily="2" charset="0"/>
              </a:rPr>
              <a:t>ፕሮግራም ማስተባበርና መደገፍ፤</a:t>
            </a:r>
            <a:endParaRPr lang="en-GB" sz="8000" dirty="0" smtClean="0">
              <a:latin typeface="Power Geez Unicode1" pitchFamily="2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am-ET" sz="8000" dirty="0" smtClean="0">
                <a:latin typeface="Power Geez Unicode1" pitchFamily="2" charset="0"/>
              </a:rPr>
              <a:t>የፍትህና የሕግ መረጃ ማዕከል ማደራጀትና መረጃን ተደራሽ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am-ET" sz="8000" dirty="0" smtClean="0">
                <a:latin typeface="Power Geez Unicode1" pitchFamily="2" charset="0"/>
              </a:rPr>
              <a:t>ማድረግ ተግባራት ይገኙበታል፡፡</a:t>
            </a:r>
            <a:endParaRPr lang="en-GB" sz="8000" dirty="0" smtClean="0">
              <a:latin typeface="Power Geez Unicode1" pitchFamily="2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q"/>
            </a:pPr>
            <a:endParaRPr lang="en-GB" sz="2900" dirty="0">
              <a:latin typeface="Power Geez Unicode1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5</a:t>
            </a:r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199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1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19100"/>
            <a:ext cx="8534400" cy="63627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b="1" dirty="0" err="1" smtClean="0">
                <a:solidFill>
                  <a:srgbClr val="3009D5"/>
                </a:solidFill>
                <a:latin typeface="Power Geez Unicode1" pitchFamily="2" charset="0"/>
              </a:rPr>
              <a:t>የቀጠለ</a:t>
            </a: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…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የኢንስቲትዩቱ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b="1" dirty="0" smtClean="0">
                <a:solidFill>
                  <a:srgbClr val="3009D5"/>
                </a:solidFill>
                <a:latin typeface="Power Geez Unicode1" pitchFamily="2" charset="0"/>
              </a:rPr>
              <a:t>ተጠሪነት</a:t>
            </a:r>
            <a:endParaRPr lang="am-ET" b="1" dirty="0">
              <a:solidFill>
                <a:srgbClr val="3009D5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>
                <a:latin typeface="Power Geez Unicode1" pitchFamily="2" charset="0"/>
              </a:rPr>
              <a:t>በየጊዜዉ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የሚቀያየር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የተጠሪነት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ሁኔታ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ነበር</a:t>
            </a:r>
            <a:r>
              <a:rPr lang="en-GB" dirty="0" smtClean="0">
                <a:latin typeface="Power Geez Unicode1" pitchFamily="2" charset="0"/>
              </a:rPr>
              <a:t>፡-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>
                <a:latin typeface="Power Geez Unicode1" pitchFamily="2" charset="0"/>
              </a:rPr>
              <a:t>ፍትህ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am-ET" dirty="0" smtClean="0">
                <a:latin typeface="Power Geez Unicode1" pitchFamily="2" charset="0"/>
              </a:rPr>
              <a:t>ሚኒስቴር</a:t>
            </a:r>
            <a:r>
              <a:rPr lang="en-GB" dirty="0" smtClean="0">
                <a:latin typeface="Power Geez Unicode1" pitchFamily="2" charset="0"/>
              </a:rPr>
              <a:t>፣ </a:t>
            </a:r>
            <a:r>
              <a:rPr lang="en-GB" dirty="0" err="1">
                <a:latin typeface="Power Geez Unicode1" pitchFamily="2" charset="0"/>
              </a:rPr>
              <a:t>ጠቅላይ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smtClean="0">
                <a:latin typeface="Power Geez Unicode1" pitchFamily="2" charset="0"/>
              </a:rPr>
              <a:t>ፍ/</a:t>
            </a:r>
            <a:r>
              <a:rPr lang="en-GB" dirty="0" err="1" smtClean="0">
                <a:latin typeface="Power Geez Unicode1" pitchFamily="2" charset="0"/>
              </a:rPr>
              <a:t>ቤት</a:t>
            </a:r>
            <a:r>
              <a:rPr lang="en-GB" dirty="0" smtClean="0">
                <a:latin typeface="Power Geez Unicode1" pitchFamily="2" charset="0"/>
              </a:rPr>
              <a:t>፣ </a:t>
            </a:r>
            <a:r>
              <a:rPr lang="en-GB" dirty="0" err="1" smtClean="0">
                <a:latin typeface="Power Geez Unicode1" pitchFamily="2" charset="0"/>
              </a:rPr>
              <a:t>ጠቅላይ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ሚኒስቴር</a:t>
            </a:r>
            <a:endParaRPr lang="en-GB" dirty="0" smtClean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>
                <a:latin typeface="Power Geez Unicode1" pitchFamily="2" charset="0"/>
              </a:rPr>
              <a:t>ካሁን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በፊት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am-ET" dirty="0" smtClean="0">
                <a:latin typeface="Power Geez Unicode1" pitchFamily="2" charset="0"/>
              </a:rPr>
              <a:t>ለፍትሕ </a:t>
            </a:r>
            <a:r>
              <a:rPr lang="am-ET" dirty="0">
                <a:latin typeface="Power Geez Unicode1" pitchFamily="2" charset="0"/>
              </a:rPr>
              <a:t>ሚኒስቴር የነበረ ሲሆን በአሁኑ ወቅት ወደ </a:t>
            </a:r>
            <a:r>
              <a:rPr lang="en-GB" dirty="0" err="1" smtClean="0">
                <a:latin typeface="Power Geez Unicode1" pitchFamily="2" charset="0"/>
              </a:rPr>
              <a:t>ፌዴራል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am-ET" dirty="0" smtClean="0">
                <a:latin typeface="Power Geez Unicode1" pitchFamily="2" charset="0"/>
              </a:rPr>
              <a:t>ጠቅላይ </a:t>
            </a:r>
            <a:r>
              <a:rPr lang="am-ET" dirty="0">
                <a:latin typeface="Power Geez Unicode1" pitchFamily="2" charset="0"/>
              </a:rPr>
              <a:t>ፍርድ ቤት እንዲሆን ተደርጎ ይህንን የሚደግፍ </a:t>
            </a:r>
            <a:r>
              <a:rPr lang="en-GB" dirty="0" smtClean="0">
                <a:latin typeface="Power Geez Unicode1" pitchFamily="2" charset="0"/>
              </a:rPr>
              <a:t>የ</a:t>
            </a:r>
            <a:r>
              <a:rPr lang="am-ET" dirty="0" smtClean="0">
                <a:latin typeface="Power Geez Unicode1" pitchFamily="2" charset="0"/>
              </a:rPr>
              <a:t>ሕግ </a:t>
            </a:r>
            <a:r>
              <a:rPr lang="am-ET" dirty="0">
                <a:latin typeface="Power Geez Unicode1" pitchFamily="2" charset="0"/>
              </a:rPr>
              <a:t>ረቂቅ ተዘጋጅቷ</a:t>
            </a:r>
            <a:r>
              <a:rPr lang="en-GB" dirty="0" smtClean="0">
                <a:latin typeface="Power Geez Unicode1" pitchFamily="2" charset="0"/>
              </a:rPr>
              <a:t>ል</a:t>
            </a:r>
            <a:r>
              <a:rPr lang="am-ET" dirty="0" smtClean="0">
                <a:latin typeface="Power Geez Unicode1" pitchFamily="2" charset="0"/>
              </a:rPr>
              <a:t>፡፡ </a:t>
            </a:r>
            <a:endParaRPr lang="am-ET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>
                <a:latin typeface="Power Geez Unicode1" pitchFamily="2" charset="0"/>
              </a:rPr>
              <a:t>በመሆኑ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የዳኝነት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ሥርዓቱንና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የፍትህ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ዘርፉን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በተሟላ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ሁኔታ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ለመደገፍ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እንደ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መልካም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አጋጣሚ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የሚወሰድ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ነው</a:t>
            </a:r>
            <a:r>
              <a:rPr lang="en-GB" dirty="0" smtClean="0">
                <a:latin typeface="Power Geez Unicode1" pitchFamily="2" charset="0"/>
              </a:rPr>
              <a:t>፡፡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1628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   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የኢንስቲትዩቱ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ራዕይ</a:t>
            </a:r>
            <a:r>
              <a:rPr lang="en-US" sz="24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፣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ተልዕኮ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እሴቶች</a:t>
            </a:r>
            <a:endParaRPr lang="en-US" sz="2400" dirty="0">
              <a:solidFill>
                <a:srgbClr val="3009D5"/>
              </a:solidFill>
              <a:latin typeface="Power Geez Unicode1" panose="00000400000000000000" pitchFamily="2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534400" cy="25146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347980" lvl="1" indent="0">
              <a:buFont typeface="Verdana" panose="020B0604030504040204" pitchFamily="34" charset="0"/>
              <a:buNone/>
              <a:defRPr/>
            </a:pPr>
            <a:r>
              <a:rPr lang="en-US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ራዕይ</a:t>
            </a:r>
            <a:endParaRPr lang="en-US" sz="2000" dirty="0">
              <a:solidFill>
                <a:srgbClr val="3009D5"/>
              </a:solidFill>
              <a:latin typeface="Power Geez Unicode1" panose="00000400000000000000" pitchFamily="2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Power Geez Unicode1" panose="00000400000000000000" pitchFamily="2" charset="0"/>
              </a:rPr>
              <a:t>በ2022 </a:t>
            </a:r>
            <a:r>
              <a:rPr lang="en-US" sz="2000" dirty="0" err="1">
                <a:latin typeface="Power Geez Unicode1" panose="00000400000000000000" pitchFamily="2" charset="0"/>
              </a:rPr>
              <a:t>የላቀ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የፍትህና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የህግ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ጥናትና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ምርምር</a:t>
            </a:r>
            <a:r>
              <a:rPr lang="en-US" sz="2000" dirty="0">
                <a:latin typeface="Power Geez Unicode1" panose="00000400000000000000" pitchFamily="2" charset="0"/>
              </a:rPr>
              <a:t>፤ </a:t>
            </a:r>
            <a:r>
              <a:rPr lang="en-US" sz="2000" dirty="0" err="1">
                <a:latin typeface="Power Geez Unicode1" panose="00000400000000000000" pitchFamily="2" charset="0"/>
              </a:rPr>
              <a:t>አቅም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ግንባታና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መረጃ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ማዕከል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ሆኖ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ማየት</a:t>
            </a:r>
            <a:r>
              <a:rPr lang="en-US" sz="2000" dirty="0">
                <a:latin typeface="Power Geez Unicode1" panose="00000400000000000000" pitchFamily="2" charset="0"/>
              </a:rPr>
              <a:t>፡፡</a:t>
            </a:r>
          </a:p>
          <a:p>
            <a:pPr marL="347980" lvl="1" indent="0">
              <a:buFont typeface="Verdana" panose="020B0604030504040204" pitchFamily="34" charset="0"/>
              <a:buNone/>
              <a:defRPr/>
            </a:pPr>
            <a:r>
              <a:rPr lang="en-US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ተልዕኮ</a:t>
            </a:r>
            <a:r>
              <a:rPr lang="en-US" b="1" dirty="0">
                <a:solidFill>
                  <a:srgbClr val="7030A0"/>
                </a:solidFill>
                <a:latin typeface="Power Geez Unicode1" panose="00000400000000000000" pitchFamily="2" charset="0"/>
              </a:rPr>
              <a:t> </a:t>
            </a:r>
            <a:r>
              <a:rPr lang="en-US" dirty="0">
                <a:latin typeface="Power Geez Unicode1" panose="00000400000000000000" pitchFamily="2" charset="0"/>
              </a:rPr>
              <a:t>                                   </a:t>
            </a:r>
            <a:endParaRPr lang="en-US" sz="2000" dirty="0">
              <a:latin typeface="Power Geez Unicode1" panose="00000400000000000000" pitchFamily="2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latin typeface="Power Geez Unicode1" panose="00000400000000000000" pitchFamily="2" charset="0"/>
              </a:rPr>
              <a:t>በሕግና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ፍትሕ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ጉዳዮች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ላይ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ጥናትና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ምርምር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በማከናወን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የአመራሮችና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ባለሙያዎች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አቅም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በማጎልበት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የማሻሻያ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ፕሮግራሞችን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በማስተባበርና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መረጃዎች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ተደራሽ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በማድረግ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የፍትህ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ስርዓቱ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ውጤታማ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ማድረግ</a:t>
            </a:r>
            <a:r>
              <a:rPr lang="en-US" sz="2000" dirty="0" smtClean="0">
                <a:latin typeface="Power Geez Unicode1" panose="00000400000000000000" pitchFamily="2" charset="0"/>
              </a:rPr>
              <a:t>፡፡</a:t>
            </a:r>
            <a:endParaRPr lang="en-US" sz="2000" dirty="0">
              <a:latin typeface="Power Geez Unicode1" panose="000004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ardrop 17"/>
          <p:cNvSpPr/>
          <p:nvPr/>
        </p:nvSpPr>
        <p:spPr>
          <a:xfrm>
            <a:off x="228600" y="3429000"/>
            <a:ext cx="7848600" cy="327660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7980" lvl="1" indent="0">
              <a:buFont typeface="Verdana" panose="020B0604030504040204" pitchFamily="34" charset="0"/>
              <a:buNone/>
              <a:defRPr/>
            </a:pPr>
            <a:r>
              <a:rPr lang="en-US" b="1" dirty="0" smtClean="0">
                <a:solidFill>
                  <a:srgbClr val="CC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ower Geez Unicode1" panose="00000400000000000000" pitchFamily="2" charset="0"/>
              </a:rPr>
              <a:t>           </a:t>
            </a:r>
            <a:r>
              <a:rPr lang="en-US" sz="2000" b="1" dirty="0" err="1" smtClean="0">
                <a:solidFill>
                  <a:srgbClr val="CC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ower Geez Unicode1" panose="00000400000000000000" pitchFamily="2" charset="0"/>
              </a:rPr>
              <a:t>ዕሴቶች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ower Geez Unicode1" panose="00000400000000000000" pitchFamily="2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Power Geez Unicode1" panose="00000400000000000000" pitchFamily="2" charset="0"/>
            </a:endParaRP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ልህቀት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፤</a:t>
            </a: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ነፃነትና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ተጠያቂነት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Power Geez Unicode1" panose="00000400000000000000" pitchFamily="2" charset="0"/>
            </a:endParaRP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ገለልተኝነት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ተዓማኒነት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ብቃት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ሙያተኛነት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/Competence and professionalism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Power Geez Unicode1" panose="00000400000000000000" pitchFamily="2" charset="0"/>
            </a:endParaRP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ተደራሽነት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ፍትሐዊነት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፤</a:t>
            </a:r>
          </a:p>
          <a:p>
            <a:pPr algn="just"/>
            <a:endParaRPr lang="en-US" sz="11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"/>
            <a:ext cx="8229600" cy="67056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m-ET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የ2016 </a:t>
            </a:r>
            <a:r>
              <a:rPr lang="am-ET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በጀት ዓመት ዕቅድ </a:t>
            </a:r>
            <a:r>
              <a:rPr lang="am-ET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አፈፃፀም</a:t>
            </a:r>
            <a:r>
              <a:rPr lang="en-GB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GB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አጭር</a:t>
            </a:r>
            <a:r>
              <a:rPr lang="en-GB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GB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ግምገማ</a:t>
            </a:r>
            <a:endParaRPr lang="en-GB" b="1" dirty="0" smtClean="0">
              <a:solidFill>
                <a:srgbClr val="3009D5"/>
              </a:solidFill>
              <a:latin typeface="Power Geez Unicode1" pitchFamily="2" charset="0"/>
            </a:endParaRPr>
          </a:p>
          <a:p>
            <a:pPr marL="0" lvl="0" indent="0" algn="ctr">
              <a:lnSpc>
                <a:spcPct val="170000"/>
              </a:lnSpc>
              <a:buNone/>
            </a:pP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1. </a:t>
            </a:r>
            <a:r>
              <a:rPr lang="am-ET" b="1" dirty="0">
                <a:solidFill>
                  <a:srgbClr val="3009D5"/>
                </a:solidFill>
                <a:latin typeface="Power Geez Unicode1" pitchFamily="2" charset="0"/>
              </a:rPr>
              <a:t>በፍትህ እና ሕግ ጥናትና ምርምር ዘርፍ</a:t>
            </a:r>
            <a:endParaRPr lang="en-GB" b="1" dirty="0">
              <a:solidFill>
                <a:srgbClr val="3009D5"/>
              </a:solidFill>
              <a:latin typeface="Power Geez Unicode1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ሀ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</a:rPr>
              <a:t>/ </a:t>
            </a:r>
            <a:r>
              <a:rPr lang="am-ET" sz="2000" b="1" dirty="0">
                <a:solidFill>
                  <a:srgbClr val="3009D5"/>
                </a:solidFill>
                <a:latin typeface="Power Geez Unicode1" pitchFamily="2" charset="0"/>
              </a:rPr>
              <a:t>የ2015 በጀት ዓመት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የተ</a:t>
            </a:r>
            <a:r>
              <a:rPr lang="en-US" sz="2000" b="1" dirty="0">
                <a:solidFill>
                  <a:srgbClr val="3009D5"/>
                </a:solidFill>
                <a:latin typeface="Power Geez Unicode1" pitchFamily="2" charset="0"/>
              </a:rPr>
              <a:t>ሻ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ገሩ </a:t>
            </a:r>
            <a:r>
              <a:rPr lang="am-ET" sz="2000" b="1" dirty="0">
                <a:solidFill>
                  <a:srgbClr val="3009D5"/>
                </a:solidFill>
                <a:latin typeface="Power Geez Unicode1" pitchFamily="2" charset="0"/>
              </a:rPr>
              <a:t>ጥናቶች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ማጠናቀቅ</a:t>
            </a:r>
            <a:endParaRPr lang="en-US" sz="2000" b="1" dirty="0" smtClean="0">
              <a:solidFill>
                <a:srgbClr val="3009D5"/>
              </a:solidFill>
              <a:latin typeface="Power Geez Unicode1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000" b="1" dirty="0" err="1" smtClean="0">
                <a:latin typeface="Power Geez Unicode1" pitchFamily="2" charset="0"/>
              </a:rPr>
              <a:t>ከዚህ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የሚከተሉት</a:t>
            </a:r>
            <a:r>
              <a:rPr lang="en-US" sz="2000" b="1" dirty="0" smtClean="0">
                <a:latin typeface="Power Geez Unicode1" pitchFamily="2" charset="0"/>
              </a:rPr>
              <a:t> 6 </a:t>
            </a:r>
            <a:r>
              <a:rPr lang="en-US" sz="2000" b="1" dirty="0" err="1" smtClean="0">
                <a:latin typeface="Power Geez Unicode1" pitchFamily="2" charset="0"/>
              </a:rPr>
              <a:t>የጥናት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ሥራዎች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ተጠናቀዉ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ለተገቢዉ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አፈጻጸም</a:t>
            </a:r>
            <a:r>
              <a:rPr lang="en-US" sz="2000" b="1" dirty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ለሚመለከታቸዉ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አካላት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ተልከዋል</a:t>
            </a:r>
            <a:r>
              <a:rPr lang="en-US" sz="2000" b="1" dirty="0" smtClean="0">
                <a:latin typeface="Power Geez Unicode1" pitchFamily="2" charset="0"/>
              </a:rPr>
              <a:t>፡-  </a:t>
            </a:r>
            <a:endParaRPr lang="en-GB" sz="2000" b="1" dirty="0" smtClean="0">
              <a:latin typeface="Power Geez Unicode1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000" dirty="0" smtClean="0">
                <a:latin typeface="Power Geez Unicode1" pitchFamily="2" charset="0"/>
              </a:rPr>
              <a:t>1. </a:t>
            </a:r>
            <a:r>
              <a:rPr lang="am-ET" sz="2000" dirty="0" smtClean="0">
                <a:latin typeface="Power Geez Unicode1" pitchFamily="2" charset="0"/>
              </a:rPr>
              <a:t>በመንግሥትና </a:t>
            </a:r>
            <a:r>
              <a:rPr lang="am-ET" sz="2000" dirty="0">
                <a:latin typeface="Power Geez Unicode1" pitchFamily="2" charset="0"/>
              </a:rPr>
              <a:t>ሃይማኖት ግንኙነት የጥናት </a:t>
            </a:r>
            <a:r>
              <a:rPr lang="am-ET" sz="2000" dirty="0" smtClean="0">
                <a:latin typeface="Power Geez Unicode1" pitchFamily="2" charset="0"/>
              </a:rPr>
              <a:t>ሥራ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በማጠናቀቅ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በመጽሐፍ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መልክ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ታትሞ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ለሚመለከታቸው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የመንግሥት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ተቋማት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እንዲሠራጭ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ተደርጓል</a:t>
            </a:r>
            <a:r>
              <a:rPr lang="en-US" sz="2000" b="1" dirty="0" smtClean="0">
                <a:latin typeface="Power Geez Unicode1" pitchFamily="2" charset="0"/>
              </a:rPr>
              <a:t>፣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 smtClean="0">
              <a:latin typeface="Power Geez Unicode1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err="1" smtClean="0">
                <a:latin typeface="Power Geez Unicode1" pitchFamily="2" charset="0"/>
              </a:rPr>
              <a:t>በጥናት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ሥራዉ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በተጠቆመዉ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የፖሊሲ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ሐሳብ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መነሻነት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የህግ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ረቂቅ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ዝግጅት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በፍትህ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ሚኒስቴርና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ሠላም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ሚኒስቴር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አማካይነት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ተዘጋጅቱዋል</a:t>
            </a:r>
            <a:r>
              <a:rPr lang="en-US" sz="2000" dirty="0" smtClean="0">
                <a:latin typeface="Power Geez Unicode1" pitchFamily="2" charset="0"/>
              </a:rPr>
              <a:t>፣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 </a:t>
            </a:r>
            <a:endParaRPr lang="en-GB" sz="2000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4873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የቀጠለ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itchFamily="2" charset="0"/>
              </a:rPr>
              <a:t>…</a:t>
            </a:r>
            <a:endParaRPr lang="en-US" sz="2400" b="1" dirty="0">
              <a:solidFill>
                <a:srgbClr val="3009D5"/>
              </a:solidFill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382000" cy="540715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000" dirty="0" smtClean="0">
                <a:latin typeface="Power Geez Unicode1" pitchFamily="2" charset="0"/>
              </a:rPr>
              <a:t>2. </a:t>
            </a:r>
            <a:r>
              <a:rPr lang="am-ET" sz="2000" dirty="0" smtClean="0">
                <a:latin typeface="Power Geez Unicode1" pitchFamily="2" charset="0"/>
              </a:rPr>
              <a:t>የባሕላዊ </a:t>
            </a:r>
            <a:r>
              <a:rPr lang="am-ET" sz="2000" dirty="0">
                <a:latin typeface="Power Geez Unicode1" pitchFamily="2" charset="0"/>
              </a:rPr>
              <a:t>ሕግና ፍትህ </a:t>
            </a:r>
            <a:r>
              <a:rPr lang="en-US" sz="2000" dirty="0">
                <a:latin typeface="Power Geez Unicode1" pitchFamily="2" charset="0"/>
              </a:rPr>
              <a:t>ሥ</a:t>
            </a:r>
            <a:r>
              <a:rPr lang="am-ET" sz="2000" dirty="0">
                <a:latin typeface="Power Geez Unicode1" pitchFamily="2" charset="0"/>
              </a:rPr>
              <a:t>ርዓት የሕግ ማዕቀፍ ጥናት </a:t>
            </a:r>
            <a:endParaRPr lang="en-US" sz="2000" dirty="0">
              <a:latin typeface="Power Geez Unicode1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000" dirty="0" smtClean="0">
                <a:latin typeface="Power Geez Unicode1" pitchFamily="2" charset="0"/>
              </a:rPr>
              <a:t>3. </a:t>
            </a:r>
            <a:r>
              <a:rPr lang="am-ET" sz="2000" dirty="0" smtClean="0">
                <a:latin typeface="Power Geez Unicode1" pitchFamily="2" charset="0"/>
              </a:rPr>
              <a:t>በፌዴራል </a:t>
            </a:r>
            <a:r>
              <a:rPr lang="am-ET" sz="2000" dirty="0">
                <a:latin typeface="Power Geez Unicode1" pitchFamily="2" charset="0"/>
              </a:rPr>
              <a:t>ማረሚያ ቤቶች የታራሚዎች መልሶ ማቀላቀል</a:t>
            </a:r>
            <a:r>
              <a:rPr lang="en-US" sz="2000" dirty="0">
                <a:latin typeface="Power Geez Unicode1" pitchFamily="2" charset="0"/>
              </a:rPr>
              <a:t>፣</a:t>
            </a:r>
            <a:r>
              <a:rPr lang="am-ET" sz="2000" dirty="0">
                <a:latin typeface="Power Geez Unicode1" pitchFamily="2" charset="0"/>
              </a:rPr>
              <a:t> </a:t>
            </a:r>
            <a:endParaRPr lang="en-US" sz="2000" dirty="0">
              <a:latin typeface="Power Geez Unicode1" pitchFamily="2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Power Geez Unicode1" pitchFamily="2" charset="0"/>
              </a:rPr>
              <a:t>4. </a:t>
            </a:r>
            <a:r>
              <a:rPr lang="am-ET" sz="2000" dirty="0" smtClean="0">
                <a:latin typeface="Power Geez Unicode1" pitchFamily="2" charset="0"/>
              </a:rPr>
              <a:t>በአዲስ </a:t>
            </a:r>
            <a:r>
              <a:rPr lang="am-ET" sz="2000" dirty="0">
                <a:latin typeface="Power Geez Unicode1" pitchFamily="2" charset="0"/>
              </a:rPr>
              <a:t>አበባ ከተማ አስተዳደር ፍትሕ ቢሮ የመልካም አስተዳደር፣ የአገልግሎት አሰጣጥና የተገልጋይ እርካታ ሁኔታ ጥናት፣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000" dirty="0">
                <a:latin typeface="Power Geez Unicode1" pitchFamily="2" charset="0"/>
              </a:rPr>
              <a:t>5</a:t>
            </a:r>
            <a:r>
              <a:rPr lang="am-ET" sz="2000" dirty="0" smtClean="0">
                <a:latin typeface="Power Geez Unicode1" pitchFamily="2" charset="0"/>
              </a:rPr>
              <a:t>. </a:t>
            </a:r>
            <a:r>
              <a:rPr lang="am-ET" sz="2000" dirty="0">
                <a:latin typeface="Power Geez Unicode1" pitchFamily="2" charset="0"/>
              </a:rPr>
              <a:t>የኢኮኖሚ እና የሙስና ጉዳዮች ፍትሕ አሰጣጥ ጥናት-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000" dirty="0">
                <a:latin typeface="Power Geez Unicode1" pitchFamily="2" charset="0"/>
              </a:rPr>
              <a:t>6</a:t>
            </a:r>
            <a:r>
              <a:rPr lang="am-ET" sz="2000" dirty="0" smtClean="0">
                <a:latin typeface="Power Geez Unicode1" pitchFamily="2" charset="0"/>
              </a:rPr>
              <a:t>. </a:t>
            </a:r>
            <a:r>
              <a:rPr lang="am-ET" sz="2000" dirty="0">
                <a:latin typeface="Power Geez Unicode1" pitchFamily="2" charset="0"/>
              </a:rPr>
              <a:t>ከልክ ያለፈ ውንጀላ (</a:t>
            </a:r>
            <a:r>
              <a:rPr lang="en-US" sz="2000" dirty="0" smtClean="0">
                <a:latin typeface="Power Geez Unicode1" pitchFamily="2" charset="0"/>
              </a:rPr>
              <a:t>Over-criminalization) </a:t>
            </a:r>
            <a:r>
              <a:rPr lang="am-ET" sz="2000" dirty="0" smtClean="0">
                <a:latin typeface="Power Geez Unicode1" pitchFamily="2" charset="0"/>
              </a:rPr>
              <a:t>ጥናት </a:t>
            </a:r>
            <a:r>
              <a:rPr lang="am-ET" sz="2000" dirty="0">
                <a:latin typeface="Power Geez Unicode1" pitchFamily="2" charset="0"/>
              </a:rPr>
              <a:t>100% የተጠናቀቁ </a:t>
            </a:r>
            <a:r>
              <a:rPr lang="am-ET" sz="2000" dirty="0" smtClean="0">
                <a:latin typeface="Power Geez Unicode1" pitchFamily="2" charset="0"/>
              </a:rPr>
              <a:t>ሲሆን</a:t>
            </a:r>
            <a:endParaRPr lang="en-US" sz="2000" dirty="0" smtClean="0">
              <a:latin typeface="Power Geez Unicode1" pitchFamily="2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3009D5"/>
                </a:solidFill>
                <a:latin typeface="Power Geez Unicode1" pitchFamily="2" charset="0"/>
              </a:rPr>
              <a:t>7</a:t>
            </a: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. የፍ</a:t>
            </a:r>
            <a:r>
              <a:rPr lang="en-US" sz="2000" dirty="0" smtClean="0">
                <a:solidFill>
                  <a:srgbClr val="3009D5"/>
                </a:solidFill>
                <a:latin typeface="Power Geez Unicode1" pitchFamily="2" charset="0"/>
              </a:rPr>
              <a:t>/ሥ/ሥ/</a:t>
            </a: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ሕግ አንቀጽ 358 ዙሪያ የጥናት የሥራዉ አፈጻጸም </a:t>
            </a: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95%</a:t>
            </a:r>
            <a:r>
              <a:rPr lang="en-GB" sz="2000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ነዉ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፡፡</a:t>
            </a:r>
            <a:endParaRPr lang="en-US" sz="2000" dirty="0">
              <a:solidFill>
                <a:srgbClr val="3009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2068</Words>
  <Application>Microsoft Office PowerPoint</Application>
  <PresentationFormat>On-screen Show (4:3)</PresentationFormat>
  <Paragraphs>297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                 የፌደራል የፍትሕ እና የሕግ ኢንስቲትዩት  የ2016 በጀት ዓመት ዕቅድ አፈፃፀም እና  የ2017 በጀት ዓመት መነሻ ዕቅድ  አዲስ አበባ                                                                       መስከረም 2017 ዓ.ም                </vt:lpstr>
      <vt:lpstr> የፌደራል የፍትሕ እና የሕግ ኢንስቲትዩት  የመስቀል ፍላወር ሕንጻ</vt:lpstr>
      <vt:lpstr>የፌደራል የፍትሕ እና የሕግ ኢንስቲትዩት  የአያት ጨፌ ሕንጻ</vt:lpstr>
      <vt:lpstr>የሪፖርቱ ይዘት</vt:lpstr>
      <vt:lpstr>PowerPoint Presentation</vt:lpstr>
      <vt:lpstr>PowerPoint Presentation</vt:lpstr>
      <vt:lpstr>     የኢንስቲትዩቱ ራዕይ፣ ተልዕኮ እና እሴቶች</vt:lpstr>
      <vt:lpstr>PowerPoint Presentation</vt:lpstr>
      <vt:lpstr>የቀጠለ…</vt:lpstr>
      <vt:lpstr>ለ/ በ2016 ዓ.ም የተጀመሩ የጥናት ሥራዎች አፈፃፀም</vt:lpstr>
      <vt:lpstr>PowerPoint Presentation</vt:lpstr>
      <vt:lpstr>PowerPoint Presentation</vt:lpstr>
      <vt:lpstr>PowerPoint Presentation</vt:lpstr>
      <vt:lpstr>የቀጠለ…</vt:lpstr>
      <vt:lpstr>PowerPoint Presentation</vt:lpstr>
      <vt:lpstr>PowerPoint Presentation</vt:lpstr>
      <vt:lpstr>PowerPoint Presentation</vt:lpstr>
      <vt:lpstr>የቀጠለ…</vt:lpstr>
      <vt:lpstr>በሥልጠና እና የፍትሕ ሥርዓት ማሻሻያ ዘርፍ  ያጋጠሙ ችግሮች</vt:lpstr>
      <vt:lpstr>የስራ አመራር ጉዳዮች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የቀጣይ ዋና ዋና የትኩረት ነጥቦች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የፌደራል የፍትሕ እና ሕግ ኢንስቲትዩት</dc:title>
  <dc:creator>HP</dc:creator>
  <cp:lastModifiedBy>ZEKI 2024</cp:lastModifiedBy>
  <cp:revision>1797</cp:revision>
  <dcterms:created xsi:type="dcterms:W3CDTF">2022-07-24T18:42:00Z</dcterms:created>
  <dcterms:modified xsi:type="dcterms:W3CDTF">2024-09-23T10:24:21Z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E0CAB164FE89478F89E41F26AC160A7D_12</vt:lpwstr>
  </property>
  <property fmtid="{D5CDD505-2E9C-101B-9397-08002B2CF9AE}" pid="3" name="KSOProductBuildVer">
    <vt:lpwstr>2057-12.2.0.17119</vt:lpwstr>
  </property>
</Properties>
</file>